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89" r:id="rId2"/>
    <p:sldId id="257" r:id="rId3"/>
    <p:sldId id="258" r:id="rId4"/>
    <p:sldId id="266" r:id="rId5"/>
    <p:sldId id="259" r:id="rId6"/>
    <p:sldId id="267" r:id="rId7"/>
    <p:sldId id="260" r:id="rId8"/>
    <p:sldId id="263" r:id="rId9"/>
    <p:sldId id="264" r:id="rId10"/>
    <p:sldId id="290" r:id="rId11"/>
    <p:sldId id="261" r:id="rId12"/>
    <p:sldId id="273" r:id="rId13"/>
    <p:sldId id="275" r:id="rId14"/>
    <p:sldId id="274" r:id="rId15"/>
    <p:sldId id="276" r:id="rId16"/>
    <p:sldId id="268" r:id="rId17"/>
    <p:sldId id="269" r:id="rId18"/>
    <p:sldId id="277" r:id="rId19"/>
    <p:sldId id="278" r:id="rId20"/>
    <p:sldId id="280" r:id="rId21"/>
    <p:sldId id="279" r:id="rId22"/>
    <p:sldId id="281" r:id="rId23"/>
    <p:sldId id="284" r:id="rId24"/>
    <p:sldId id="285" r:id="rId25"/>
    <p:sldId id="282" r:id="rId26"/>
    <p:sldId id="286" r:id="rId27"/>
    <p:sldId id="287" r:id="rId28"/>
    <p:sldId id="283" r:id="rId29"/>
    <p:sldId id="288" r:id="rId30"/>
    <p:sldId id="271" r:id="rId31"/>
    <p:sldId id="270" r:id="rId32"/>
    <p:sldId id="27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1846"/>
  </p:normalViewPr>
  <p:slideViewPr>
    <p:cSldViewPr snapToGrid="0">
      <p:cViewPr varScale="1">
        <p:scale>
          <a:sx n="48" d="100"/>
          <a:sy n="48" d="100"/>
        </p:scale>
        <p:origin x="53" y="5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Shanghaitech\Courses\General%20Curriculum\3-1%20Fundamentals%20of%20Business%20Analysis\Research%20Project\pivot_tab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Shanghaitech\Courses\General%20Curriculum\3-1%20Fundamentals%20of%20Business%20Analysis\Research%20Project\pivot_tabl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Shanghaitech\Courses\General%20Curriculum\3-1%20Fundamentals%20of%20Business%20Analysis\Research%20Project\pivot_tabl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Shanghaitech\Courses\General%20Curriculum\3-1%20Fundamentals%20of%20Business%20Analysis\Research%20Project\pivot_tabl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suguanyang\Downloads\&#21830;&#19994;&#20998;&#26512;&#22522;&#30784;\&#26399;&#26411;\&#37096;&#20998;&#20027;&#33829;&#19994;&#26102;&#38388;_&#38144;&#37327;.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suguanyang\Downloads\&#21830;&#19994;&#20998;&#26512;&#22522;&#30784;\&#26399;&#26411;\&#37096;&#20998;&#20027;&#33829;&#19994;&#26102;&#38388;_&#38144;&#37327;.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suguanyang\Downloads\&#21830;&#19994;&#20998;&#26512;&#22522;&#30784;\&#26399;&#26411;\&#37096;&#20998;&#20027;&#33829;&#19994;&#26102;&#38388;_&#38144;&#37327;.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38314724996754"/>
          <c:y val="5.0925925925925923E-2"/>
          <c:w val="0.69487916526953519"/>
          <c:h val="0.79158107296204494"/>
        </c:manualLayout>
      </c:layout>
      <c:barChart>
        <c:barDir val="col"/>
        <c:grouping val="clustered"/>
        <c:varyColors val="0"/>
        <c:ser>
          <c:idx val="0"/>
          <c:order val="0"/>
          <c:tx>
            <c:v>店铺数量</c:v>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label!$B$2:$E$2</c:f>
              <c:numCache>
                <c:formatCode>General</c:formatCode>
                <c:ptCount val="4"/>
                <c:pt idx="0">
                  <c:v>0</c:v>
                </c:pt>
                <c:pt idx="1">
                  <c:v>1</c:v>
                </c:pt>
                <c:pt idx="2">
                  <c:v>2</c:v>
                </c:pt>
                <c:pt idx="3">
                  <c:v>3</c:v>
                </c:pt>
              </c:numCache>
            </c:numRef>
          </c:cat>
          <c:val>
            <c:numRef>
              <c:f>label!$B$3:$E$3</c:f>
              <c:numCache>
                <c:formatCode>General</c:formatCode>
                <c:ptCount val="4"/>
                <c:pt idx="0">
                  <c:v>2322</c:v>
                </c:pt>
                <c:pt idx="1">
                  <c:v>423</c:v>
                </c:pt>
                <c:pt idx="2">
                  <c:v>412</c:v>
                </c:pt>
                <c:pt idx="3">
                  <c:v>12</c:v>
                </c:pt>
              </c:numCache>
            </c:numRef>
          </c:val>
          <c:extLst>
            <c:ext xmlns:c16="http://schemas.microsoft.com/office/drawing/2014/chart" uri="{C3380CC4-5D6E-409C-BE32-E72D297353CC}">
              <c16:uniqueId val="{00000000-2FE2-4FB2-8AFE-2632334BCBCA}"/>
            </c:ext>
          </c:extLst>
        </c:ser>
        <c:dLbls>
          <c:dLblPos val="outEnd"/>
          <c:showLegendKey val="0"/>
          <c:showVal val="1"/>
          <c:showCatName val="0"/>
          <c:showSerName val="0"/>
          <c:showPercent val="0"/>
          <c:showBubbleSize val="0"/>
        </c:dLbls>
        <c:gapWidth val="20"/>
        <c:overlap val="-27"/>
        <c:axId val="425953184"/>
        <c:axId val="431772752"/>
      </c:barChart>
      <c:catAx>
        <c:axId val="42595318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geo_label</a:t>
                </a:r>
                <a:endParaRPr lang="zh-CN"/>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31772752"/>
        <c:crosses val="autoZero"/>
        <c:auto val="1"/>
        <c:lblAlgn val="ctr"/>
        <c:lblOffset val="100"/>
        <c:noMultiLvlLbl val="0"/>
      </c:catAx>
      <c:valAx>
        <c:axId val="431772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zh-CN"/>
                  <a:t>店铺数量</a:t>
                </a:r>
                <a:endParaRPr lang="en-US"/>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25953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21090039856856"/>
          <c:y val="5.0925925925925923E-2"/>
          <c:w val="0.65020793498739915"/>
          <c:h val="0.81516133531950707"/>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label!$F$2:$G$2</c:f>
              <c:numCache>
                <c:formatCode>General</c:formatCode>
                <c:ptCount val="2"/>
                <c:pt idx="0">
                  <c:v>0</c:v>
                </c:pt>
                <c:pt idx="1">
                  <c:v>1</c:v>
                </c:pt>
              </c:numCache>
            </c:numRef>
          </c:cat>
          <c:val>
            <c:numRef>
              <c:f>label!$F$3:$G$3</c:f>
              <c:numCache>
                <c:formatCode>General</c:formatCode>
                <c:ptCount val="2"/>
                <c:pt idx="0">
                  <c:v>923</c:v>
                </c:pt>
                <c:pt idx="1">
                  <c:v>2246</c:v>
                </c:pt>
              </c:numCache>
            </c:numRef>
          </c:val>
          <c:extLst>
            <c:ext xmlns:c16="http://schemas.microsoft.com/office/drawing/2014/chart" uri="{C3380CC4-5D6E-409C-BE32-E72D297353CC}">
              <c16:uniqueId val="{00000000-F5A2-435D-B6A6-7C093036910E}"/>
            </c:ext>
          </c:extLst>
        </c:ser>
        <c:dLbls>
          <c:dLblPos val="outEnd"/>
          <c:showLegendKey val="0"/>
          <c:showVal val="1"/>
          <c:showCatName val="0"/>
          <c:showSerName val="0"/>
          <c:showPercent val="0"/>
          <c:showBubbleSize val="0"/>
        </c:dLbls>
        <c:gapWidth val="20"/>
        <c:overlap val="-27"/>
        <c:axId val="425953184"/>
        <c:axId val="431772752"/>
      </c:barChart>
      <c:catAx>
        <c:axId val="42595318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tLang="zh-CN"/>
                  <a:t>food</a:t>
                </a:r>
                <a:r>
                  <a:rPr lang="en-US"/>
                  <a:t>_label</a:t>
                </a:r>
                <a:endParaRPr lang="zh-CN"/>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31772752"/>
        <c:crosses val="autoZero"/>
        <c:auto val="1"/>
        <c:lblAlgn val="ctr"/>
        <c:lblOffset val="100"/>
        <c:noMultiLvlLbl val="0"/>
      </c:catAx>
      <c:valAx>
        <c:axId val="431772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zh-CN"/>
                  <a:t>店铺数量</a:t>
                </a:r>
                <a:endParaRPr lang="en-US"/>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25953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205699262134295"/>
          <c:y val="5.0925925925925923E-2"/>
          <c:w val="0.74025988474775051"/>
          <c:h val="0.81101733543409349"/>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label!$H$2:$J$2</c:f>
              <c:numCache>
                <c:formatCode>General</c:formatCode>
                <c:ptCount val="3"/>
                <c:pt idx="0">
                  <c:v>0</c:v>
                </c:pt>
                <c:pt idx="1">
                  <c:v>1</c:v>
                </c:pt>
                <c:pt idx="2">
                  <c:v>2</c:v>
                </c:pt>
              </c:numCache>
            </c:numRef>
          </c:cat>
          <c:val>
            <c:numRef>
              <c:f>label!$H$3:$J$3</c:f>
              <c:numCache>
                <c:formatCode>General</c:formatCode>
                <c:ptCount val="3"/>
                <c:pt idx="0">
                  <c:v>3054</c:v>
                </c:pt>
                <c:pt idx="1">
                  <c:v>111</c:v>
                </c:pt>
                <c:pt idx="2">
                  <c:v>4</c:v>
                </c:pt>
              </c:numCache>
            </c:numRef>
          </c:val>
          <c:extLst>
            <c:ext xmlns:c16="http://schemas.microsoft.com/office/drawing/2014/chart" uri="{C3380CC4-5D6E-409C-BE32-E72D297353CC}">
              <c16:uniqueId val="{00000000-4CA9-445C-8F14-99E398880394}"/>
            </c:ext>
          </c:extLst>
        </c:ser>
        <c:dLbls>
          <c:dLblPos val="outEnd"/>
          <c:showLegendKey val="0"/>
          <c:showVal val="1"/>
          <c:showCatName val="0"/>
          <c:showSerName val="0"/>
          <c:showPercent val="0"/>
          <c:showBubbleSize val="0"/>
        </c:dLbls>
        <c:gapWidth val="20"/>
        <c:overlap val="-27"/>
        <c:axId val="425953184"/>
        <c:axId val="431772752"/>
      </c:barChart>
      <c:catAx>
        <c:axId val="42595318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tLang="zh-CN"/>
                  <a:t>eng</a:t>
                </a:r>
                <a:r>
                  <a:rPr lang="en-US"/>
                  <a:t>_label</a:t>
                </a:r>
                <a:endParaRPr lang="zh-CN"/>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31772752"/>
        <c:crosses val="autoZero"/>
        <c:auto val="1"/>
        <c:lblAlgn val="ctr"/>
        <c:lblOffset val="100"/>
        <c:noMultiLvlLbl val="0"/>
      </c:catAx>
      <c:valAx>
        <c:axId val="431772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zh-CN"/>
                  <a:t>店铺数量</a:t>
                </a:r>
                <a:endParaRPr lang="en-US"/>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25953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779640854245736"/>
          <c:y val="5.0925925925925923E-2"/>
          <c:w val="0.63452041516393187"/>
          <c:h val="0.77709118886547635"/>
        </c:manualLayout>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label!$F$2:$G$2</c:f>
              <c:numCache>
                <c:formatCode>General</c:formatCode>
                <c:ptCount val="2"/>
                <c:pt idx="0">
                  <c:v>0</c:v>
                </c:pt>
                <c:pt idx="1">
                  <c:v>1</c:v>
                </c:pt>
              </c:numCache>
            </c:numRef>
          </c:cat>
          <c:val>
            <c:numRef>
              <c:f>label!$K$3:$L$3</c:f>
              <c:numCache>
                <c:formatCode>General</c:formatCode>
                <c:ptCount val="2"/>
                <c:pt idx="0">
                  <c:v>2964</c:v>
                </c:pt>
                <c:pt idx="1">
                  <c:v>205</c:v>
                </c:pt>
              </c:numCache>
            </c:numRef>
          </c:val>
          <c:extLst>
            <c:ext xmlns:c16="http://schemas.microsoft.com/office/drawing/2014/chart" uri="{C3380CC4-5D6E-409C-BE32-E72D297353CC}">
              <c16:uniqueId val="{00000000-50C9-495E-82FD-20E730AAA575}"/>
            </c:ext>
          </c:extLst>
        </c:ser>
        <c:dLbls>
          <c:dLblPos val="outEnd"/>
          <c:showLegendKey val="0"/>
          <c:showVal val="1"/>
          <c:showCatName val="0"/>
          <c:showSerName val="0"/>
          <c:showPercent val="0"/>
          <c:showBubbleSize val="0"/>
        </c:dLbls>
        <c:gapWidth val="20"/>
        <c:overlap val="-27"/>
        <c:axId val="425953184"/>
        <c:axId val="431772752"/>
      </c:barChart>
      <c:catAx>
        <c:axId val="42595318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ltLang="zh-CN"/>
                  <a:t>nostalgia</a:t>
                </a:r>
                <a:r>
                  <a:rPr lang="en-US"/>
                  <a:t>_label</a:t>
                </a:r>
                <a:endParaRPr lang="zh-CN"/>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31772752"/>
        <c:crosses val="autoZero"/>
        <c:auto val="1"/>
        <c:lblAlgn val="ctr"/>
        <c:lblOffset val="100"/>
        <c:noMultiLvlLbl val="0"/>
      </c:catAx>
      <c:valAx>
        <c:axId val="431772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zh-CN"/>
                  <a:t>店铺数量</a:t>
                </a:r>
                <a:endParaRPr lang="en-US"/>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zh-CN"/>
          </a:p>
        </c:txPr>
        <c:crossAx val="425953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地名与销量</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Sheet3!$L$84</c:f>
              <c:strCache>
                <c:ptCount val="1"/>
                <c:pt idx="0">
                  <c:v>低销量</c:v>
                </c:pt>
              </c:strCache>
            </c:strRef>
          </c:tx>
          <c:spPr>
            <a:solidFill>
              <a:schemeClr val="accent1">
                <a:shade val="65000"/>
              </a:schemeClr>
            </a:solidFill>
            <a:ln>
              <a:noFill/>
            </a:ln>
            <a:effectLst/>
          </c:spPr>
          <c:invertIfNegative val="0"/>
          <c:cat>
            <c:strRef>
              <c:f>Sheet3!$K$85:$K$87</c:f>
              <c:strCache>
                <c:ptCount val="3"/>
                <c:pt idx="0">
                  <c:v>l+s</c:v>
                </c:pt>
                <c:pt idx="1">
                  <c:v>l+s+n</c:v>
                </c:pt>
                <c:pt idx="2">
                  <c:v>s+n</c:v>
                </c:pt>
              </c:strCache>
            </c:strRef>
          </c:cat>
          <c:val>
            <c:numRef>
              <c:f>Sheet3!$L$85:$L$87</c:f>
              <c:numCache>
                <c:formatCode>0.00%</c:formatCode>
                <c:ptCount val="3"/>
                <c:pt idx="0">
                  <c:v>0.22330097087378642</c:v>
                </c:pt>
                <c:pt idx="1">
                  <c:v>0.27906976744186046</c:v>
                </c:pt>
                <c:pt idx="2">
                  <c:v>0.20129870129870131</c:v>
                </c:pt>
              </c:numCache>
            </c:numRef>
          </c:val>
          <c:extLst>
            <c:ext xmlns:c16="http://schemas.microsoft.com/office/drawing/2014/chart" uri="{C3380CC4-5D6E-409C-BE32-E72D297353CC}">
              <c16:uniqueId val="{00000000-836C-1846-AB94-0E2B52C98807}"/>
            </c:ext>
          </c:extLst>
        </c:ser>
        <c:ser>
          <c:idx val="1"/>
          <c:order val="1"/>
          <c:tx>
            <c:strRef>
              <c:f>Sheet3!$M$84</c:f>
              <c:strCache>
                <c:ptCount val="1"/>
                <c:pt idx="0">
                  <c:v>中销量</c:v>
                </c:pt>
              </c:strCache>
            </c:strRef>
          </c:tx>
          <c:spPr>
            <a:solidFill>
              <a:schemeClr val="accent1"/>
            </a:solidFill>
            <a:ln>
              <a:noFill/>
            </a:ln>
            <a:effectLst/>
          </c:spPr>
          <c:invertIfNegative val="0"/>
          <c:cat>
            <c:strRef>
              <c:f>Sheet3!$K$85:$K$87</c:f>
              <c:strCache>
                <c:ptCount val="3"/>
                <c:pt idx="0">
                  <c:v>l+s</c:v>
                </c:pt>
                <c:pt idx="1">
                  <c:v>l+s+n</c:v>
                </c:pt>
                <c:pt idx="2">
                  <c:v>s+n</c:v>
                </c:pt>
              </c:strCache>
            </c:strRef>
          </c:cat>
          <c:val>
            <c:numRef>
              <c:f>Sheet3!$M$85:$M$87</c:f>
              <c:numCache>
                <c:formatCode>0.00%</c:formatCode>
                <c:ptCount val="3"/>
                <c:pt idx="0">
                  <c:v>0.29597197898423822</c:v>
                </c:pt>
                <c:pt idx="1">
                  <c:v>0.38095238095238093</c:v>
                </c:pt>
                <c:pt idx="2">
                  <c:v>0.17567567567567569</c:v>
                </c:pt>
              </c:numCache>
            </c:numRef>
          </c:val>
          <c:extLst>
            <c:ext xmlns:c16="http://schemas.microsoft.com/office/drawing/2014/chart" uri="{C3380CC4-5D6E-409C-BE32-E72D297353CC}">
              <c16:uniqueId val="{00000001-836C-1846-AB94-0E2B52C98807}"/>
            </c:ext>
          </c:extLst>
        </c:ser>
        <c:ser>
          <c:idx val="2"/>
          <c:order val="2"/>
          <c:tx>
            <c:strRef>
              <c:f>Sheet3!$N$84</c:f>
              <c:strCache>
                <c:ptCount val="1"/>
                <c:pt idx="0">
                  <c:v>高销量</c:v>
                </c:pt>
              </c:strCache>
            </c:strRef>
          </c:tx>
          <c:spPr>
            <a:solidFill>
              <a:schemeClr val="accent1">
                <a:tint val="65000"/>
              </a:schemeClr>
            </a:solidFill>
            <a:ln>
              <a:noFill/>
            </a:ln>
            <a:effectLst/>
          </c:spPr>
          <c:invertIfNegative val="0"/>
          <c:cat>
            <c:strRef>
              <c:f>Sheet3!$K$85:$K$87</c:f>
              <c:strCache>
                <c:ptCount val="3"/>
                <c:pt idx="0">
                  <c:v>l+s</c:v>
                </c:pt>
                <c:pt idx="1">
                  <c:v>l+s+n</c:v>
                </c:pt>
                <c:pt idx="2">
                  <c:v>s+n</c:v>
                </c:pt>
              </c:strCache>
            </c:strRef>
          </c:cat>
          <c:val>
            <c:numRef>
              <c:f>Sheet3!$N$85:$N$87</c:f>
              <c:numCache>
                <c:formatCode>0.00%</c:formatCode>
                <c:ptCount val="3"/>
                <c:pt idx="0">
                  <c:v>0.26858108108108103</c:v>
                </c:pt>
                <c:pt idx="1">
                  <c:v>0.40500000000000003</c:v>
                </c:pt>
                <c:pt idx="2">
                  <c:v>0.21153846153846154</c:v>
                </c:pt>
              </c:numCache>
            </c:numRef>
          </c:val>
          <c:extLst>
            <c:ext xmlns:c16="http://schemas.microsoft.com/office/drawing/2014/chart" uri="{C3380CC4-5D6E-409C-BE32-E72D297353CC}">
              <c16:uniqueId val="{00000002-836C-1846-AB94-0E2B52C98807}"/>
            </c:ext>
          </c:extLst>
        </c:ser>
        <c:dLbls>
          <c:showLegendKey val="0"/>
          <c:showVal val="0"/>
          <c:showCatName val="0"/>
          <c:showSerName val="0"/>
          <c:showPercent val="0"/>
          <c:showBubbleSize val="0"/>
        </c:dLbls>
        <c:gapWidth val="219"/>
        <c:overlap val="-27"/>
        <c:axId val="1526962656"/>
        <c:axId val="1308887120"/>
      </c:barChart>
      <c:catAx>
        <c:axId val="1526962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08887120"/>
        <c:crosses val="autoZero"/>
        <c:auto val="1"/>
        <c:lblAlgn val="ctr"/>
        <c:lblOffset val="100"/>
        <c:noMultiLvlLbl val="0"/>
      </c:catAx>
      <c:valAx>
        <c:axId val="130888712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26962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英文与销量</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Sheet3!$C$98</c:f>
              <c:strCache>
                <c:ptCount val="1"/>
                <c:pt idx="0">
                  <c:v>低销量</c:v>
                </c:pt>
              </c:strCache>
            </c:strRef>
          </c:tx>
          <c:spPr>
            <a:solidFill>
              <a:schemeClr val="accent1">
                <a:shade val="65000"/>
              </a:schemeClr>
            </a:solidFill>
            <a:ln>
              <a:noFill/>
            </a:ln>
            <a:effectLst/>
          </c:spPr>
          <c:invertIfNegative val="0"/>
          <c:cat>
            <c:strRef>
              <c:f>Sheet3!$B$99:$B$101</c:f>
              <c:strCache>
                <c:ptCount val="3"/>
                <c:pt idx="0">
                  <c:v>l+s</c:v>
                </c:pt>
                <c:pt idx="1">
                  <c:v>l+s+n</c:v>
                </c:pt>
                <c:pt idx="2">
                  <c:v>s+n</c:v>
                </c:pt>
              </c:strCache>
            </c:strRef>
          </c:cat>
          <c:val>
            <c:numRef>
              <c:f>Sheet3!$C$99:$C$101</c:f>
              <c:numCache>
                <c:formatCode>0.00%</c:formatCode>
                <c:ptCount val="3"/>
                <c:pt idx="0">
                  <c:v>4.3700000000000003E-2</c:v>
                </c:pt>
                <c:pt idx="1">
                  <c:v>4.7300000000000002E-2</c:v>
                </c:pt>
                <c:pt idx="2">
                  <c:v>4.0500000000000001E-2</c:v>
                </c:pt>
              </c:numCache>
            </c:numRef>
          </c:val>
          <c:extLst>
            <c:ext xmlns:c16="http://schemas.microsoft.com/office/drawing/2014/chart" uri="{C3380CC4-5D6E-409C-BE32-E72D297353CC}">
              <c16:uniqueId val="{00000000-8640-CF44-B689-6DDE4DAD0E87}"/>
            </c:ext>
          </c:extLst>
        </c:ser>
        <c:ser>
          <c:idx val="1"/>
          <c:order val="1"/>
          <c:tx>
            <c:strRef>
              <c:f>Sheet3!$D$98</c:f>
              <c:strCache>
                <c:ptCount val="1"/>
                <c:pt idx="0">
                  <c:v>中销量</c:v>
                </c:pt>
              </c:strCache>
            </c:strRef>
          </c:tx>
          <c:spPr>
            <a:solidFill>
              <a:schemeClr val="accent1"/>
            </a:solidFill>
            <a:ln>
              <a:noFill/>
            </a:ln>
            <a:effectLst/>
          </c:spPr>
          <c:invertIfNegative val="0"/>
          <c:cat>
            <c:strRef>
              <c:f>Sheet3!$B$99:$B$101</c:f>
              <c:strCache>
                <c:ptCount val="3"/>
                <c:pt idx="0">
                  <c:v>l+s</c:v>
                </c:pt>
                <c:pt idx="1">
                  <c:v>l+s+n</c:v>
                </c:pt>
                <c:pt idx="2">
                  <c:v>s+n</c:v>
                </c:pt>
              </c:strCache>
            </c:strRef>
          </c:cat>
          <c:val>
            <c:numRef>
              <c:f>Sheet3!$D$99:$D$101</c:f>
              <c:numCache>
                <c:formatCode>0.00%</c:formatCode>
                <c:ptCount val="3"/>
                <c:pt idx="0">
                  <c:v>5.8099999999999999E-2</c:v>
                </c:pt>
                <c:pt idx="1">
                  <c:v>2.0400000000000001E-2</c:v>
                </c:pt>
                <c:pt idx="2">
                  <c:v>2.5000000000000001E-2</c:v>
                </c:pt>
              </c:numCache>
            </c:numRef>
          </c:val>
          <c:extLst>
            <c:ext xmlns:c16="http://schemas.microsoft.com/office/drawing/2014/chart" uri="{C3380CC4-5D6E-409C-BE32-E72D297353CC}">
              <c16:uniqueId val="{00000001-8640-CF44-B689-6DDE4DAD0E87}"/>
            </c:ext>
          </c:extLst>
        </c:ser>
        <c:ser>
          <c:idx val="2"/>
          <c:order val="2"/>
          <c:tx>
            <c:strRef>
              <c:f>Sheet3!$E$98</c:f>
              <c:strCache>
                <c:ptCount val="1"/>
                <c:pt idx="0">
                  <c:v>高销量</c:v>
                </c:pt>
              </c:strCache>
            </c:strRef>
          </c:tx>
          <c:spPr>
            <a:solidFill>
              <a:schemeClr val="accent1">
                <a:tint val="65000"/>
              </a:schemeClr>
            </a:solidFill>
            <a:ln>
              <a:noFill/>
            </a:ln>
            <a:effectLst/>
          </c:spPr>
          <c:invertIfNegative val="0"/>
          <c:cat>
            <c:strRef>
              <c:f>Sheet3!$B$99:$B$101</c:f>
              <c:strCache>
                <c:ptCount val="3"/>
                <c:pt idx="0">
                  <c:v>l+s</c:v>
                </c:pt>
                <c:pt idx="1">
                  <c:v>l+s+n</c:v>
                </c:pt>
                <c:pt idx="2">
                  <c:v>s+n</c:v>
                </c:pt>
              </c:strCache>
            </c:strRef>
          </c:cat>
          <c:val>
            <c:numRef>
              <c:f>Sheet3!$E$99:$E$101</c:f>
              <c:numCache>
                <c:formatCode>0.00%</c:formatCode>
                <c:ptCount val="3"/>
                <c:pt idx="0">
                  <c:v>1.95E-2</c:v>
                </c:pt>
                <c:pt idx="1">
                  <c:v>1.35E-2</c:v>
                </c:pt>
                <c:pt idx="2">
                  <c:v>4.8099999999999997E-2</c:v>
                </c:pt>
              </c:numCache>
            </c:numRef>
          </c:val>
          <c:extLst>
            <c:ext xmlns:c16="http://schemas.microsoft.com/office/drawing/2014/chart" uri="{C3380CC4-5D6E-409C-BE32-E72D297353CC}">
              <c16:uniqueId val="{00000002-8640-CF44-B689-6DDE4DAD0E87}"/>
            </c:ext>
          </c:extLst>
        </c:ser>
        <c:dLbls>
          <c:showLegendKey val="0"/>
          <c:showVal val="0"/>
          <c:showCatName val="0"/>
          <c:showSerName val="0"/>
          <c:showPercent val="0"/>
          <c:showBubbleSize val="0"/>
        </c:dLbls>
        <c:gapWidth val="219"/>
        <c:overlap val="-27"/>
        <c:axId val="669884032"/>
        <c:axId val="669902512"/>
      </c:barChart>
      <c:catAx>
        <c:axId val="669884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9902512"/>
        <c:crosses val="autoZero"/>
        <c:auto val="1"/>
        <c:lblAlgn val="ctr"/>
        <c:lblOffset val="100"/>
        <c:noMultiLvlLbl val="0"/>
      </c:catAx>
      <c:valAx>
        <c:axId val="6699025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9884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食品名与销量</a:t>
            </a:r>
            <a:endParaRPr lang="zh-C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Sheet3!$C$84</c:f>
              <c:strCache>
                <c:ptCount val="1"/>
                <c:pt idx="0">
                  <c:v>低销量</c:v>
                </c:pt>
              </c:strCache>
            </c:strRef>
          </c:tx>
          <c:spPr>
            <a:solidFill>
              <a:schemeClr val="accent1">
                <a:shade val="65000"/>
              </a:schemeClr>
            </a:solidFill>
            <a:ln>
              <a:noFill/>
            </a:ln>
            <a:effectLst/>
          </c:spPr>
          <c:invertIfNegative val="0"/>
          <c:cat>
            <c:strRef>
              <c:f>Sheet3!$B$85:$B$87</c:f>
              <c:strCache>
                <c:ptCount val="3"/>
                <c:pt idx="0">
                  <c:v>l+s</c:v>
                </c:pt>
                <c:pt idx="1">
                  <c:v>l+s+n</c:v>
                </c:pt>
                <c:pt idx="2">
                  <c:v>s+n</c:v>
                </c:pt>
              </c:strCache>
            </c:strRef>
          </c:cat>
          <c:val>
            <c:numRef>
              <c:f>Sheet3!$C$85:$C$87</c:f>
              <c:numCache>
                <c:formatCode>0.00%</c:formatCode>
                <c:ptCount val="3"/>
                <c:pt idx="0">
                  <c:v>0.55830000000000002</c:v>
                </c:pt>
                <c:pt idx="1">
                  <c:v>0.72089999999999999</c:v>
                </c:pt>
                <c:pt idx="2">
                  <c:v>0.73380000000000001</c:v>
                </c:pt>
              </c:numCache>
            </c:numRef>
          </c:val>
          <c:extLst>
            <c:ext xmlns:c16="http://schemas.microsoft.com/office/drawing/2014/chart" uri="{C3380CC4-5D6E-409C-BE32-E72D297353CC}">
              <c16:uniqueId val="{00000000-6680-8F47-83CD-7C0676099713}"/>
            </c:ext>
          </c:extLst>
        </c:ser>
        <c:ser>
          <c:idx val="1"/>
          <c:order val="1"/>
          <c:tx>
            <c:strRef>
              <c:f>Sheet3!$D$84</c:f>
              <c:strCache>
                <c:ptCount val="1"/>
                <c:pt idx="0">
                  <c:v>中销量</c:v>
                </c:pt>
              </c:strCache>
            </c:strRef>
          </c:tx>
          <c:spPr>
            <a:solidFill>
              <a:schemeClr val="accent1"/>
            </a:solidFill>
            <a:ln>
              <a:noFill/>
            </a:ln>
            <a:effectLst/>
          </c:spPr>
          <c:invertIfNegative val="0"/>
          <c:cat>
            <c:strRef>
              <c:f>Sheet3!$B$85:$B$87</c:f>
              <c:strCache>
                <c:ptCount val="3"/>
                <c:pt idx="0">
                  <c:v>l+s</c:v>
                </c:pt>
                <c:pt idx="1">
                  <c:v>l+s+n</c:v>
                </c:pt>
                <c:pt idx="2">
                  <c:v>s+n</c:v>
                </c:pt>
              </c:strCache>
            </c:strRef>
          </c:cat>
          <c:val>
            <c:numRef>
              <c:f>Sheet3!$D$85:$D$87</c:f>
              <c:numCache>
                <c:formatCode>0.00%</c:formatCode>
                <c:ptCount val="3"/>
                <c:pt idx="0">
                  <c:v>0.70399999999999996</c:v>
                </c:pt>
                <c:pt idx="1">
                  <c:v>0.72109999999999996</c:v>
                </c:pt>
                <c:pt idx="2">
                  <c:v>0.75</c:v>
                </c:pt>
              </c:numCache>
            </c:numRef>
          </c:val>
          <c:extLst>
            <c:ext xmlns:c16="http://schemas.microsoft.com/office/drawing/2014/chart" uri="{C3380CC4-5D6E-409C-BE32-E72D297353CC}">
              <c16:uniqueId val="{00000001-6680-8F47-83CD-7C0676099713}"/>
            </c:ext>
          </c:extLst>
        </c:ser>
        <c:ser>
          <c:idx val="2"/>
          <c:order val="2"/>
          <c:tx>
            <c:strRef>
              <c:f>Sheet3!$E$84</c:f>
              <c:strCache>
                <c:ptCount val="1"/>
                <c:pt idx="0">
                  <c:v>高销量</c:v>
                </c:pt>
              </c:strCache>
            </c:strRef>
          </c:tx>
          <c:spPr>
            <a:solidFill>
              <a:schemeClr val="accent1">
                <a:tint val="65000"/>
              </a:schemeClr>
            </a:solidFill>
            <a:ln>
              <a:noFill/>
            </a:ln>
            <a:effectLst/>
          </c:spPr>
          <c:invertIfNegative val="0"/>
          <c:cat>
            <c:strRef>
              <c:f>Sheet3!$B$85:$B$87</c:f>
              <c:strCache>
                <c:ptCount val="3"/>
                <c:pt idx="0">
                  <c:v>l+s</c:v>
                </c:pt>
                <c:pt idx="1">
                  <c:v>l+s+n</c:v>
                </c:pt>
                <c:pt idx="2">
                  <c:v>s+n</c:v>
                </c:pt>
              </c:strCache>
            </c:strRef>
          </c:cat>
          <c:val>
            <c:numRef>
              <c:f>Sheet3!$E$85:$E$87</c:f>
              <c:numCache>
                <c:formatCode>0.00%</c:formatCode>
                <c:ptCount val="3"/>
                <c:pt idx="0">
                  <c:v>0.73309999999999997</c:v>
                </c:pt>
                <c:pt idx="1">
                  <c:v>0.82</c:v>
                </c:pt>
                <c:pt idx="2">
                  <c:v>0.83650000000000002</c:v>
                </c:pt>
              </c:numCache>
            </c:numRef>
          </c:val>
          <c:extLst>
            <c:ext xmlns:c16="http://schemas.microsoft.com/office/drawing/2014/chart" uri="{C3380CC4-5D6E-409C-BE32-E72D297353CC}">
              <c16:uniqueId val="{00000002-6680-8F47-83CD-7C0676099713}"/>
            </c:ext>
          </c:extLst>
        </c:ser>
        <c:dLbls>
          <c:showLegendKey val="0"/>
          <c:showVal val="0"/>
          <c:showCatName val="0"/>
          <c:showSerName val="0"/>
          <c:showPercent val="0"/>
          <c:showBubbleSize val="0"/>
        </c:dLbls>
        <c:gapWidth val="219"/>
        <c:overlap val="-27"/>
        <c:axId val="1167342031"/>
        <c:axId val="1167342847"/>
      </c:barChart>
      <c:catAx>
        <c:axId val="1167342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67342847"/>
        <c:crosses val="autoZero"/>
        <c:auto val="1"/>
        <c:lblAlgn val="ctr"/>
        <c:lblOffset val="100"/>
        <c:noMultiLvlLbl val="0"/>
      </c:catAx>
      <c:valAx>
        <c:axId val="116734284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673420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D0186-1157-46B9-BED5-6B9165C20D00}" type="datetimeFigureOut">
              <a:rPr lang="zh-CN" altLang="en-US" smtClean="0"/>
              <a:t>2020/12/30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70D3A-C4F2-4C44-9F18-05CC716AB477}" type="slidenum">
              <a:rPr lang="zh-CN" altLang="en-US" smtClean="0"/>
              <a:t>‹#›</a:t>
            </a:fld>
            <a:endParaRPr lang="zh-CN" altLang="en-US"/>
          </a:p>
        </p:txBody>
      </p:sp>
    </p:spTree>
    <p:extLst>
      <p:ext uri="{BB962C8B-B14F-4D97-AF65-F5344CB8AC3E}">
        <p14:creationId xmlns:p14="http://schemas.microsoft.com/office/powerpoint/2010/main" val="1324773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10</a:t>
            </a:fld>
            <a:endParaRPr lang="zh-CN" altLang="en-US"/>
          </a:p>
        </p:txBody>
      </p:sp>
    </p:spTree>
    <p:extLst>
      <p:ext uri="{BB962C8B-B14F-4D97-AF65-F5344CB8AC3E}">
        <p14:creationId xmlns:p14="http://schemas.microsoft.com/office/powerpoint/2010/main" val="2107982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为了根据聚类结果分析店名与店铺销量、价格的关系，我们查看了每一类店铺在 店名特征上的分布，如图</a:t>
            </a:r>
            <a:r>
              <a:rPr lang="en-US" altLang="zh-CN" sz="1200" kern="1200" dirty="0">
                <a:solidFill>
                  <a:schemeClr val="tx1"/>
                </a:solidFill>
                <a:effectLst/>
                <a:latin typeface="+mn-lt"/>
                <a:ea typeface="+mn-ea"/>
                <a:cs typeface="+mn-cs"/>
              </a:rPr>
              <a:t>17. </a:t>
            </a:r>
            <a:r>
              <a:rPr lang="zh-CN" altLang="en-US" sz="1200" kern="1200" dirty="0">
                <a:solidFill>
                  <a:schemeClr val="tx1"/>
                </a:solidFill>
                <a:effectLst/>
                <a:latin typeface="+mn-lt"/>
                <a:ea typeface="+mn-ea"/>
                <a:cs typeface="+mn-cs"/>
              </a:rPr>
              <a:t>名称中含地名的店铺中第 </a:t>
            </a:r>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类店铺</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价格高</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的占比明 显较低，说明这些店铺一般价格较低。名称中含有食物名的店铺中第 </a:t>
            </a:r>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类店铺</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销量 多</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的占比远高于不含食物名的店铺，因此店铺在名字中加入食物名可以提升销量。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23</a:t>
            </a:fld>
            <a:endParaRPr lang="zh-CN" altLang="en-US"/>
          </a:p>
        </p:txBody>
      </p:sp>
    </p:spTree>
    <p:extLst>
      <p:ext uri="{BB962C8B-B14F-4D97-AF65-F5344CB8AC3E}">
        <p14:creationId xmlns:p14="http://schemas.microsoft.com/office/powerpoint/2010/main" val="1201774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不同聚类的店铺在折扣力度上体现出明显的差异，在图</a:t>
            </a:r>
            <a:r>
              <a:rPr lang="en-US" altLang="zh-CN" sz="1200" kern="1200" dirty="0">
                <a:solidFill>
                  <a:schemeClr val="tx1"/>
                </a:solidFill>
                <a:effectLst/>
                <a:latin typeface="+mn-lt"/>
                <a:ea typeface="+mn-ea"/>
                <a:cs typeface="+mn-cs"/>
              </a:rPr>
              <a:t>18</a:t>
            </a:r>
            <a:r>
              <a:rPr lang="zh-CN" altLang="en-US" sz="1200" kern="1200" dirty="0">
                <a:solidFill>
                  <a:schemeClr val="tx1"/>
                </a:solidFill>
                <a:effectLst/>
                <a:latin typeface="+mn-lt"/>
                <a:ea typeface="+mn-ea"/>
                <a:cs typeface="+mn-cs"/>
              </a:rPr>
              <a:t>中，我们可视化了折扣 力度下各聚类的密度分布。订单价格高的店铺往往只降价约 </a:t>
            </a:r>
            <a:r>
              <a:rPr lang="en-US" altLang="zh-CN" sz="1200" kern="1200" dirty="0">
                <a:solidFill>
                  <a:schemeClr val="tx1"/>
                </a:solidFill>
                <a:effectLst/>
                <a:latin typeface="+mn-lt"/>
                <a:ea typeface="+mn-ea"/>
                <a:cs typeface="+mn-cs"/>
              </a:rPr>
              <a:t>10%</a:t>
            </a:r>
            <a:r>
              <a:rPr lang="zh-CN" altLang="en-US" sz="1200" kern="1200" dirty="0">
                <a:solidFill>
                  <a:schemeClr val="tx1"/>
                </a:solidFill>
                <a:effectLst/>
                <a:latin typeface="+mn-lt"/>
                <a:ea typeface="+mn-ea"/>
                <a:cs typeface="+mn-cs"/>
              </a:rPr>
              <a:t>，大多数销量较高的 店铺则给了客户 </a:t>
            </a:r>
            <a:r>
              <a:rPr lang="en-US" altLang="zh-CN" sz="1200" kern="1200" dirty="0">
                <a:solidFill>
                  <a:schemeClr val="tx1"/>
                </a:solidFill>
                <a:effectLst/>
                <a:latin typeface="+mn-lt"/>
                <a:ea typeface="+mn-ea"/>
                <a:cs typeface="+mn-cs"/>
              </a:rPr>
              <a:t>30%-60% </a:t>
            </a:r>
            <a:r>
              <a:rPr lang="zh-CN" altLang="en-US" sz="1200" kern="1200" dirty="0">
                <a:solidFill>
                  <a:schemeClr val="tx1"/>
                </a:solidFill>
                <a:effectLst/>
                <a:latin typeface="+mn-lt"/>
                <a:ea typeface="+mn-ea"/>
                <a:cs typeface="+mn-cs"/>
              </a:rPr>
              <a:t>的折扣。 </a:t>
            </a:r>
            <a:endParaRPr lang="zh-CN" altLang="en-US" dirty="0"/>
          </a:p>
          <a:p>
            <a:r>
              <a:rPr lang="zh-CN" altLang="en-US" sz="1200" kern="1200" dirty="0">
                <a:solidFill>
                  <a:schemeClr val="tx1"/>
                </a:solidFill>
                <a:effectLst/>
                <a:latin typeface="+mn-lt"/>
                <a:ea typeface="+mn-ea"/>
                <a:cs typeface="+mn-cs"/>
              </a:rPr>
              <a:t>相似地，图</a:t>
            </a:r>
            <a:r>
              <a:rPr lang="en-US" altLang="zh-CN" sz="1200" kern="1200" dirty="0">
                <a:solidFill>
                  <a:schemeClr val="tx1"/>
                </a:solidFill>
                <a:effectLst/>
                <a:latin typeface="+mn-lt"/>
                <a:ea typeface="+mn-ea"/>
                <a:cs typeface="+mn-cs"/>
              </a:rPr>
              <a:t>19</a:t>
            </a:r>
            <a:r>
              <a:rPr lang="zh-CN" altLang="en-US" sz="1200" kern="1200" dirty="0">
                <a:solidFill>
                  <a:schemeClr val="tx1"/>
                </a:solidFill>
                <a:effectLst/>
                <a:latin typeface="+mn-lt"/>
                <a:ea typeface="+mn-ea"/>
                <a:cs typeface="+mn-cs"/>
              </a:rPr>
              <a:t>中展示了不同聚类店铺在午餐订单比例上地密度分布，许多订单价格高的高的店铺不将午餐作为主要业务，而销量高的店铺的午餐订单比例高。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24</a:t>
            </a:fld>
            <a:endParaRPr lang="zh-CN" altLang="en-US"/>
          </a:p>
        </p:txBody>
      </p:sp>
    </p:spTree>
    <p:extLst>
      <p:ext uri="{BB962C8B-B14F-4D97-AF65-F5344CB8AC3E}">
        <p14:creationId xmlns:p14="http://schemas.microsoft.com/office/powerpoint/2010/main" val="148976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在第二类分类方法中，我们为店铺划分出了两个维度</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折扣力度</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三个分级，以 折扣百分比划分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和店铺密度</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两个分级，以区位划分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，分别给出密度</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销量，折扣</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销 量的统计结果。我们将折扣的力度按店铺数量均分为三档</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低折扣 </a:t>
            </a:r>
            <a:r>
              <a:rPr lang="en-US" altLang="zh-CN" sz="1200" kern="1200" dirty="0">
                <a:solidFill>
                  <a:schemeClr val="tx1"/>
                </a:solidFill>
                <a:effectLst/>
                <a:latin typeface="+mn-lt"/>
                <a:ea typeface="+mn-ea"/>
                <a:cs typeface="+mn-cs"/>
              </a:rPr>
              <a:t>[0%-20%)</a:t>
            </a:r>
            <a:r>
              <a:rPr lang="zh-CN" altLang="en-US" sz="1200" kern="1200" dirty="0">
                <a:solidFill>
                  <a:schemeClr val="tx1"/>
                </a:solidFill>
                <a:effectLst/>
                <a:latin typeface="+mn-lt"/>
                <a:ea typeface="+mn-ea"/>
                <a:cs typeface="+mn-cs"/>
              </a:rPr>
              <a:t>，中等折 扣 </a:t>
            </a:r>
            <a:r>
              <a:rPr lang="en-US" altLang="zh-CN" sz="1200" kern="1200" dirty="0">
                <a:solidFill>
                  <a:schemeClr val="tx1"/>
                </a:solidFill>
                <a:effectLst/>
                <a:latin typeface="+mn-lt"/>
                <a:ea typeface="+mn-ea"/>
                <a:cs typeface="+mn-cs"/>
              </a:rPr>
              <a:t>[20%-40%)</a:t>
            </a:r>
            <a:r>
              <a:rPr lang="zh-CN" altLang="en-US" sz="1200" kern="1200" dirty="0">
                <a:solidFill>
                  <a:schemeClr val="tx1"/>
                </a:solidFill>
                <a:effectLst/>
                <a:latin typeface="+mn-lt"/>
                <a:ea typeface="+mn-ea"/>
                <a:cs typeface="+mn-cs"/>
              </a:rPr>
              <a:t>，高折扣 </a:t>
            </a:r>
            <a:r>
              <a:rPr lang="en-US" altLang="zh-CN" sz="1200" kern="1200" dirty="0">
                <a:solidFill>
                  <a:schemeClr val="tx1"/>
                </a:solidFill>
                <a:effectLst/>
                <a:latin typeface="+mn-lt"/>
                <a:ea typeface="+mn-ea"/>
                <a:cs typeface="+mn-cs"/>
              </a:rPr>
              <a:t>[40%,)</a:t>
            </a:r>
            <a:r>
              <a:rPr lang="zh-CN" altLang="en-US" sz="1200" kern="1200" dirty="0">
                <a:solidFill>
                  <a:schemeClr val="tx1"/>
                </a:solidFill>
                <a:effectLst/>
                <a:latin typeface="+mn-lt"/>
                <a:ea typeface="+mn-ea"/>
                <a:cs typeface="+mn-cs"/>
              </a:rPr>
              <a:t>，并按照之前提到过的标准选出了白云区、番禹区和天河 区作为高密度地区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25</a:t>
            </a:fld>
            <a:endParaRPr lang="zh-CN" altLang="en-US"/>
          </a:p>
        </p:txBody>
      </p:sp>
    </p:spTree>
    <p:extLst>
      <p:ext uri="{BB962C8B-B14F-4D97-AF65-F5344CB8AC3E}">
        <p14:creationId xmlns:p14="http://schemas.microsoft.com/office/powerpoint/2010/main" val="1168598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我们首先看到第一个维度</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折扣维度</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，我们统计出了不同折扣力度、不同销量的店铺 名称中分别含有地名、英文和食物名的店铺比例，结果如图。我们之前在上文中设定 了省、市和景点三种标签，但经过统计后发现，如此分类会使标签过于分散，现有的 数据量难以支持我们的出具有统计意义的结果，故我们最后还是选择将所有的地名标 签归为一类，以确保结论的明确性。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根据上面的统计结果我们可以看出店铺名称中的地名和食物名都有助于提升店铺 的销量</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食物名的影响在高折扣店铺中并不明显</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，而英文字样的存在则会让店铺的 销量倾向于减少。</a:t>
            </a:r>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26</a:t>
            </a:fld>
            <a:endParaRPr lang="zh-CN" altLang="en-US"/>
          </a:p>
        </p:txBody>
      </p:sp>
    </p:spTree>
    <p:extLst>
      <p:ext uri="{BB962C8B-B14F-4D97-AF65-F5344CB8AC3E}">
        <p14:creationId xmlns:p14="http://schemas.microsoft.com/office/powerpoint/2010/main" val="306274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接下来我们再以第二个维度</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店铺密度</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进行区分，同样进行如上的统计处理。结果表示店铺名中的地名会对销量的提升有所帮助但这个趋势并不算很明显。而食物名 在高密度地区起到的作用比在低密度地区更加显著。至于英文的影响，由于统计的结 果并没有明显的趋势性，以及含有英文名称的店铺比例本来就很低，我们更倾向于认 为此结果带有很强的随机性，难以得出定性的结论。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27</a:t>
            </a:fld>
            <a:endParaRPr lang="zh-CN" altLang="en-US"/>
          </a:p>
        </p:txBody>
      </p:sp>
    </p:spTree>
    <p:extLst>
      <p:ext uri="{BB962C8B-B14F-4D97-AF65-F5344CB8AC3E}">
        <p14:creationId xmlns:p14="http://schemas.microsoft.com/office/powerpoint/2010/main" val="2198767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在最后，我们尝试用店铺的主要营业时段来划分店铺类型，根据在不同时段下单的 订单数量占比，我们将店铺划分出了以下八个类型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由于将八类一一统计对比太过复杂且 有几类店铺数量过少，所以我们在这里选取比较有代表性的三组</a:t>
            </a:r>
            <a:r>
              <a:rPr lang="en-US"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l+s</a:t>
            </a:r>
            <a:r>
              <a:rPr lang="zh-CN" altLang="e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l+s+n</a:t>
            </a:r>
            <a:r>
              <a:rPr lang="zh-CN" altLang="e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s+n</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进行对比。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28</a:t>
            </a:fld>
            <a:endParaRPr lang="zh-CN" altLang="en-US"/>
          </a:p>
        </p:txBody>
      </p:sp>
    </p:spTree>
    <p:extLst>
      <p:ext uri="{BB962C8B-B14F-4D97-AF65-F5344CB8AC3E}">
        <p14:creationId xmlns:p14="http://schemas.microsoft.com/office/powerpoint/2010/main" val="2928846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店铺名称中的地名对主营正餐和夜宵</a:t>
            </a:r>
            <a:r>
              <a:rPr lang="en-US"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l+s+n</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的店铺起到的作用最大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在这类店 铺中含有地名的比例也是最高的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，而对于主营晚餐和夜宵</a:t>
            </a:r>
            <a:r>
              <a:rPr lang="en-US"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s+n</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的店铺来说几乎没 有起到积极的作用，而此类店家也是最倾向于在店名中添加食物元素的。食品名在任 一类型的店铺中都能起到带动销量的作用，这个趋势在主营正餐</a:t>
            </a:r>
            <a:r>
              <a:rPr lang="en-US"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l+s</a:t>
            </a:r>
            <a:r>
              <a:rPr lang="e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的店铺中最不 明显。英文标签的作用依旧没有得到明确的显示，但综合上述的几宗统计结果后，我 们发现名称中带有英文的店铺出现在低销量区间的可能性更高，这些店铺有可能是主 营西餐、简餐和沙拉等中高端或商务餐食。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29</a:t>
            </a:fld>
            <a:endParaRPr lang="zh-CN" altLang="en-US"/>
          </a:p>
        </p:txBody>
      </p:sp>
    </p:spTree>
    <p:extLst>
      <p:ext uri="{BB962C8B-B14F-4D97-AF65-F5344CB8AC3E}">
        <p14:creationId xmlns:p14="http://schemas.microsoft.com/office/powerpoint/2010/main" val="1130521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首先，从总体来看，含有地名（如省份，城市名等）或食物名的店铺一般价格偏低，但销量较多。名称中含有英文的店铺均价较高，但销量就相对较少。</a:t>
            </a:r>
          </a:p>
          <a:p>
            <a:r>
              <a:rPr lang="zh-CN" altLang="zh-CN" sz="1200" kern="1200" dirty="0">
                <a:solidFill>
                  <a:schemeClr val="tx1"/>
                </a:solidFill>
                <a:effectLst/>
                <a:latin typeface="+mn-lt"/>
                <a:ea typeface="+mn-ea"/>
                <a:cs typeface="+mn-cs"/>
              </a:rPr>
              <a:t>其次夜宵订单比例、晚餐订单比例越高的店铺，其平均价格也就相对较高。而主营午餐的店铺更容易接到更多订单。，而这类主营午餐的店家也更倾向于设置高折扣。</a:t>
            </a:r>
          </a:p>
          <a:p>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由此我们可以说，如果店铺走的是薄利多销的盈利模式，那么店名中含有地名或食物名会有助于增加销量（特别是店铺在高密度地区的话，食品名对销量的影响会更加明显）。如果是走优质路线（价较高而订单数较少）那么店名中包含英文会更好。</a:t>
            </a:r>
          </a:p>
          <a:p>
            <a:r>
              <a:rPr lang="zh-CN" altLang="zh-CN" sz="1200" kern="1200" dirty="0">
                <a:solidFill>
                  <a:schemeClr val="tx1"/>
                </a:solidFill>
                <a:effectLst/>
                <a:latin typeface="+mn-lt"/>
                <a:ea typeface="+mn-ea"/>
                <a:cs typeface="+mn-cs"/>
              </a:rPr>
              <a:t>另外，如果是主营夜宵和晚餐的店家，相对于主营午餐的商铺来说，他们可以采用较高的平均价格，而如果是主营午餐的商家则需要多设置一些折扣，以此获得更多的订单，否则容易丧失价格上的竞争力。</a:t>
            </a:r>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31</a:t>
            </a:fld>
            <a:endParaRPr lang="zh-CN" altLang="en-US"/>
          </a:p>
        </p:txBody>
      </p:sp>
    </p:spTree>
    <p:extLst>
      <p:ext uri="{BB962C8B-B14F-4D97-AF65-F5344CB8AC3E}">
        <p14:creationId xmlns:p14="http://schemas.microsoft.com/office/powerpoint/2010/main" val="117703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12</a:t>
            </a:fld>
            <a:endParaRPr lang="zh-CN" altLang="en-US"/>
          </a:p>
        </p:txBody>
      </p:sp>
    </p:spTree>
    <p:extLst>
      <p:ext uri="{BB962C8B-B14F-4D97-AF65-F5344CB8AC3E}">
        <p14:creationId xmlns:p14="http://schemas.microsoft.com/office/powerpoint/2010/main" val="3469197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13</a:t>
            </a:fld>
            <a:endParaRPr lang="zh-CN" altLang="en-US"/>
          </a:p>
        </p:txBody>
      </p:sp>
    </p:spTree>
    <p:extLst>
      <p:ext uri="{BB962C8B-B14F-4D97-AF65-F5344CB8AC3E}">
        <p14:creationId xmlns:p14="http://schemas.microsoft.com/office/powerpoint/2010/main" val="219219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首先分析了作为重点的店名特征与订单平均价格的关系。名称中含有省份，城市名，景点名称，或食物名的店铺一般价格偏低，名称中含有英文的店铺均价较高。另外，名称中含英文的店铺订单价格的方差较大。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17</a:t>
            </a:fld>
            <a:endParaRPr lang="zh-CN" altLang="en-US"/>
          </a:p>
        </p:txBody>
      </p:sp>
    </p:spTree>
    <p:extLst>
      <p:ext uri="{BB962C8B-B14F-4D97-AF65-F5344CB8AC3E}">
        <p14:creationId xmlns:p14="http://schemas.microsoft.com/office/powerpoint/2010/main" val="148113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接下来我们观察了不同销量水平的店铺在各个分类中所占比例，为此我们通过均分店铺的数量划分出了对比店铺销量的标准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低销量 </a:t>
            </a:r>
            <a:r>
              <a:rPr lang="en-US" altLang="zh-CN" sz="1200" kern="1200" dirty="0">
                <a:solidFill>
                  <a:schemeClr val="tx1"/>
                </a:solidFill>
                <a:effectLst/>
                <a:latin typeface="+mn-lt"/>
                <a:ea typeface="+mn-ea"/>
                <a:cs typeface="+mn-cs"/>
              </a:rPr>
              <a:t>[1,100)</a:t>
            </a:r>
            <a:r>
              <a:rPr lang="zh-CN" altLang="en-US" sz="1200" kern="1200" dirty="0">
                <a:solidFill>
                  <a:schemeClr val="tx1"/>
                </a:solidFill>
                <a:effectLst/>
                <a:latin typeface="+mn-lt"/>
                <a:ea typeface="+mn-ea"/>
                <a:cs typeface="+mn-cs"/>
              </a:rPr>
              <a:t>，中等销量 </a:t>
            </a:r>
            <a:r>
              <a:rPr lang="en-US" altLang="zh-CN" sz="1200" kern="1200" dirty="0">
                <a:solidFill>
                  <a:schemeClr val="tx1"/>
                </a:solidFill>
                <a:effectLst/>
                <a:latin typeface="+mn-lt"/>
                <a:ea typeface="+mn-ea"/>
                <a:cs typeface="+mn-cs"/>
              </a:rPr>
              <a:t>[100,500)</a:t>
            </a:r>
            <a:r>
              <a:rPr lang="zh-CN" altLang="en-US" sz="1200" kern="1200" dirty="0">
                <a:solidFill>
                  <a:schemeClr val="tx1"/>
                </a:solidFill>
                <a:effectLst/>
                <a:latin typeface="+mn-lt"/>
                <a:ea typeface="+mn-ea"/>
                <a:cs typeface="+mn-cs"/>
              </a:rPr>
              <a:t>，高 销量 </a:t>
            </a:r>
            <a:r>
              <a:rPr lang="en-US" altLang="zh-CN" sz="1200" kern="1200" dirty="0">
                <a:solidFill>
                  <a:schemeClr val="tx1"/>
                </a:solidFill>
                <a:effectLst/>
                <a:latin typeface="+mn-lt"/>
                <a:ea typeface="+mn-ea"/>
                <a:cs typeface="+mn-cs"/>
              </a:rPr>
              <a:t>[500,) </a:t>
            </a:r>
            <a:r>
              <a:rPr lang="zh-CN" altLang="en-US" sz="1200" kern="1200" dirty="0">
                <a:solidFill>
                  <a:schemeClr val="tx1"/>
                </a:solidFill>
                <a:effectLst/>
                <a:latin typeface="+mn-lt"/>
                <a:ea typeface="+mn-ea"/>
                <a:cs typeface="+mn-cs"/>
              </a:rPr>
              <a:t>。我们可以看出，店铺名中含有地名和食物名的店铺中，高销量的比例更 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而店铺名中含有英文的则低销量占比更高。这个趋势与上一张图中所描述的正好相反， 这背后的原因也可能是名称中含有英文的店铺更倾向于选择单价较高而订单数较少的 盈利模式，而名称中含有地名的店铺倾向于薄利多销的盈利模式。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18</a:t>
            </a:fld>
            <a:endParaRPr lang="zh-CN" altLang="en-US"/>
          </a:p>
        </p:txBody>
      </p:sp>
    </p:spTree>
    <p:extLst>
      <p:ext uri="{BB962C8B-B14F-4D97-AF65-F5344CB8AC3E}">
        <p14:creationId xmlns:p14="http://schemas.microsoft.com/office/powerpoint/2010/main" val="289779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我们选取的变量有</a:t>
            </a:r>
            <a:r>
              <a:rPr lang="en-US" altLang="zh-CN" sz="1200" kern="1200" dirty="0" err="1">
                <a:solidFill>
                  <a:schemeClr val="tx1"/>
                </a:solidFill>
                <a:effectLst/>
                <a:latin typeface="+mn-lt"/>
                <a:ea typeface="+mn-ea"/>
                <a:cs typeface="+mn-cs"/>
              </a:rPr>
              <a:t>balabala</a:t>
            </a:r>
            <a:r>
              <a:rPr lang="zh-CN" altLang="en-US" sz="1200" kern="1200" dirty="0">
                <a:solidFill>
                  <a:schemeClr val="tx1"/>
                </a:solidFill>
                <a:effectLst/>
                <a:latin typeface="+mn-lt"/>
                <a:ea typeface="+mn-ea"/>
                <a:cs typeface="+mn-cs"/>
              </a:rPr>
              <a:t>。。。。因为同时加入早餐、午餐、晚餐、夜宵的订单比例会导致严重的多重共线性，我们 选取了总订单数最多的午餐时段作为回归的因变量之一。根据图中的线性回归结果， 变量 </a:t>
            </a:r>
            <a:r>
              <a:rPr lang="en" altLang="zh-CN" sz="1200" kern="1200" dirty="0" err="1">
                <a:solidFill>
                  <a:schemeClr val="tx1"/>
                </a:solidFill>
                <a:effectLst/>
                <a:latin typeface="+mn-lt"/>
                <a:ea typeface="+mn-ea"/>
                <a:cs typeface="+mn-cs"/>
              </a:rPr>
              <a:t>distirct_level</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不显著，店铺是否处在高密度地区对整体订单价格没有明显影响。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19</a:t>
            </a:fld>
            <a:endParaRPr lang="zh-CN" altLang="en-US"/>
          </a:p>
        </p:txBody>
      </p:sp>
    </p:spTree>
    <p:extLst>
      <p:ext uri="{BB962C8B-B14F-4D97-AF65-F5344CB8AC3E}">
        <p14:creationId xmlns:p14="http://schemas.microsoft.com/office/powerpoint/2010/main" val="990765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由此回归结果我们可以画出订单价格分别对不同变量的拟合曲线，含有地 名和食物名会趋向于使订单的平均价格下降，这与我们之前通过箱形图的出的结论是 一致的。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20</a:t>
            </a:fld>
            <a:endParaRPr lang="zh-CN" altLang="en-US"/>
          </a:p>
        </p:txBody>
      </p:sp>
    </p:spTree>
    <p:extLst>
      <p:ext uri="{BB962C8B-B14F-4D97-AF65-F5344CB8AC3E}">
        <p14:creationId xmlns:p14="http://schemas.microsoft.com/office/powerpoint/2010/main" val="278492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之后我们又以销量为因变量进行回归分析，值得注意的是此时有三个变量的结果 不够显著，说明将所有样本放在一起分析出的结论会有很强的波动性，这也间接证明了我们接下来对店铺分类的必要性。但我们仍然可 以结合回归曲线，并借此假设地名和食物名会趋向帮助订单数量上升。 </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21</a:t>
            </a:fld>
            <a:endParaRPr lang="zh-CN" altLang="en-US"/>
          </a:p>
        </p:txBody>
      </p:sp>
    </p:spTree>
    <p:extLst>
      <p:ext uri="{BB962C8B-B14F-4D97-AF65-F5344CB8AC3E}">
        <p14:creationId xmlns:p14="http://schemas.microsoft.com/office/powerpoint/2010/main" val="2824994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一个店铺所处的地区条件和由产品本身决定的营业 特点不同，主要盈利时间不同，根据经营者的决策，所给出的标价和折扣力度也不同。 我们有若干可以将店铺进行多维度分类的依据，而每一个细分类下的店铺都有其经营 特点，这些特点可能会很隐晦，所以为了探明这些特点是如何体现在店铺名称中以及 它们如何营销店铺的营业状况，我们以三种方式对店铺进行了分类</a:t>
            </a:r>
            <a:r>
              <a:rPr lang="en-US" altLang="zh-CN"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们使用 </a:t>
            </a:r>
            <a:r>
              <a:rPr lang="en" altLang="zh-CN" sz="1200" kern="1200" dirty="0">
                <a:solidFill>
                  <a:schemeClr val="tx1"/>
                </a:solidFill>
                <a:effectLst/>
                <a:latin typeface="+mn-lt"/>
                <a:ea typeface="+mn-ea"/>
                <a:cs typeface="+mn-cs"/>
              </a:rPr>
              <a:t>K-Mean </a:t>
            </a:r>
            <a:r>
              <a:rPr lang="zh-CN" altLang="en-US" sz="1200" kern="1200" dirty="0">
                <a:solidFill>
                  <a:schemeClr val="tx1"/>
                </a:solidFill>
                <a:effectLst/>
                <a:latin typeface="+mn-lt"/>
                <a:ea typeface="+mn-ea"/>
                <a:cs typeface="+mn-cs"/>
              </a:rPr>
              <a:t>的聚类方法，根据每家店铺的销量和订单平均价格，通过无监督学习将店铺分为三类。聚类得到的结果在图</a:t>
            </a:r>
            <a:r>
              <a:rPr lang="en-US" altLang="zh-CN" sz="1200" kern="1200" dirty="0">
                <a:solidFill>
                  <a:schemeClr val="tx1"/>
                </a:solidFill>
                <a:effectLst/>
                <a:latin typeface="+mn-lt"/>
                <a:ea typeface="+mn-ea"/>
                <a:cs typeface="+mn-cs"/>
              </a:rPr>
              <a:t>16</a:t>
            </a:r>
            <a:r>
              <a:rPr lang="zh-CN" altLang="en-US" sz="1200" kern="1200" dirty="0">
                <a:solidFill>
                  <a:schemeClr val="tx1"/>
                </a:solidFill>
                <a:effectLst/>
                <a:latin typeface="+mn-lt"/>
                <a:ea typeface="+mn-ea"/>
                <a:cs typeface="+mn-cs"/>
              </a:rPr>
              <a:t>中展示。 </a:t>
            </a:r>
            <a:endParaRPr lang="zh-CN" altLang="en-US" dirty="0"/>
          </a:p>
          <a:p>
            <a:r>
              <a:rPr lang="zh-CN" altLang="en-US" sz="1200" kern="1200" dirty="0">
                <a:solidFill>
                  <a:schemeClr val="tx1"/>
                </a:solidFill>
                <a:effectLst/>
                <a:latin typeface="+mn-lt"/>
                <a:ea typeface="+mn-ea"/>
                <a:cs typeface="+mn-cs"/>
              </a:rPr>
              <a:t>第 </a:t>
            </a:r>
            <a:r>
              <a:rPr lang="en-US" altLang="zh-CN" sz="1200" kern="1200" dirty="0">
                <a:solidFill>
                  <a:schemeClr val="tx1"/>
                </a:solidFill>
                <a:effectLst/>
                <a:latin typeface="+mn-lt"/>
                <a:ea typeface="+mn-ea"/>
                <a:cs typeface="+mn-cs"/>
              </a:rPr>
              <a:t>0 </a:t>
            </a:r>
            <a:r>
              <a:rPr lang="zh-CN" altLang="en-US" sz="1200" kern="1200" dirty="0">
                <a:solidFill>
                  <a:schemeClr val="tx1"/>
                </a:solidFill>
                <a:effectLst/>
                <a:latin typeface="+mn-lt"/>
                <a:ea typeface="+mn-ea"/>
                <a:cs typeface="+mn-cs"/>
              </a:rPr>
              <a:t>类为销量和订单均价较小的店铺，第 </a:t>
            </a:r>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类店铺的销量较多，第 </a:t>
            </a:r>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类店铺的订 单平均价格较高。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9B370D3A-C4F2-4C44-9F18-05CC716AB477}" type="slidenum">
              <a:rPr lang="zh-CN" altLang="en-US" smtClean="0"/>
              <a:t>22</a:t>
            </a:fld>
            <a:endParaRPr lang="zh-CN" altLang="en-US"/>
          </a:p>
        </p:txBody>
      </p:sp>
    </p:spTree>
    <p:extLst>
      <p:ext uri="{BB962C8B-B14F-4D97-AF65-F5344CB8AC3E}">
        <p14:creationId xmlns:p14="http://schemas.microsoft.com/office/powerpoint/2010/main" val="54837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5AD94-C7CB-4E36-B7EE-3D75EFD6984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A88CC5-9C51-47E3-9165-68E567615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3DCE56A-2BF1-4ADF-8E81-CE2405C05E95}"/>
              </a:ext>
            </a:extLst>
          </p:cNvPr>
          <p:cNvSpPr>
            <a:spLocks noGrp="1"/>
          </p:cNvSpPr>
          <p:nvPr>
            <p:ph type="dt" sz="half" idx="10"/>
          </p:nvPr>
        </p:nvSpPr>
        <p:spPr/>
        <p:txBody>
          <a:bodyPr/>
          <a:lstStyle/>
          <a:p>
            <a:fld id="{B4862FAD-FA78-4D85-997F-4F573EB3BFEB}" type="datetimeFigureOut">
              <a:rPr lang="zh-CN" altLang="en-US" smtClean="0"/>
              <a:t>2020/12/30</a:t>
            </a:fld>
            <a:endParaRPr lang="zh-CN" altLang="en-US"/>
          </a:p>
        </p:txBody>
      </p:sp>
      <p:sp>
        <p:nvSpPr>
          <p:cNvPr id="5" name="页脚占位符 4">
            <a:extLst>
              <a:ext uri="{FF2B5EF4-FFF2-40B4-BE49-F238E27FC236}">
                <a16:creationId xmlns:a16="http://schemas.microsoft.com/office/drawing/2014/main" id="{50A21CED-34DA-4588-9EB3-85D044F353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70A036-5295-42AF-9FC2-0E692A54E701}"/>
              </a:ext>
            </a:extLst>
          </p:cNvPr>
          <p:cNvSpPr>
            <a:spLocks noGrp="1"/>
          </p:cNvSpPr>
          <p:nvPr>
            <p:ph type="sldNum" sz="quarter" idx="12"/>
          </p:nvPr>
        </p:nvSpPr>
        <p:spPr/>
        <p:txBody>
          <a:body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341271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C3E09-C772-495B-9C3A-84992D07F2F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CA06BD0-DE7B-4D2E-94BB-B297EE75D31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1F79721-3A54-4391-AFBD-F6215E74A721}"/>
              </a:ext>
            </a:extLst>
          </p:cNvPr>
          <p:cNvSpPr>
            <a:spLocks noGrp="1"/>
          </p:cNvSpPr>
          <p:nvPr>
            <p:ph type="dt" sz="half" idx="10"/>
          </p:nvPr>
        </p:nvSpPr>
        <p:spPr/>
        <p:txBody>
          <a:bodyPr/>
          <a:lstStyle/>
          <a:p>
            <a:fld id="{B4862FAD-FA78-4D85-997F-4F573EB3BFEB}" type="datetimeFigureOut">
              <a:rPr lang="zh-CN" altLang="en-US" smtClean="0"/>
              <a:t>2020/12/30</a:t>
            </a:fld>
            <a:endParaRPr lang="zh-CN" altLang="en-US"/>
          </a:p>
        </p:txBody>
      </p:sp>
      <p:sp>
        <p:nvSpPr>
          <p:cNvPr id="5" name="页脚占位符 4">
            <a:extLst>
              <a:ext uri="{FF2B5EF4-FFF2-40B4-BE49-F238E27FC236}">
                <a16:creationId xmlns:a16="http://schemas.microsoft.com/office/drawing/2014/main" id="{8CA8EAD0-E2A6-4852-AA5B-97929D8F48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64EF0F-3A92-4C85-A5D0-7D475AAAB27D}"/>
              </a:ext>
            </a:extLst>
          </p:cNvPr>
          <p:cNvSpPr>
            <a:spLocks noGrp="1"/>
          </p:cNvSpPr>
          <p:nvPr>
            <p:ph type="sldNum" sz="quarter" idx="12"/>
          </p:nvPr>
        </p:nvSpPr>
        <p:spPr/>
        <p:txBody>
          <a:body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403234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C510F61-C20A-4EEC-8ED3-2F1F28859E4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FB1914B-62F7-427A-9DD2-5D316688AA3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EC7D292-93CA-4548-BC42-28D4E85A161C}"/>
              </a:ext>
            </a:extLst>
          </p:cNvPr>
          <p:cNvSpPr>
            <a:spLocks noGrp="1"/>
          </p:cNvSpPr>
          <p:nvPr>
            <p:ph type="dt" sz="half" idx="10"/>
          </p:nvPr>
        </p:nvSpPr>
        <p:spPr/>
        <p:txBody>
          <a:bodyPr/>
          <a:lstStyle/>
          <a:p>
            <a:fld id="{B4862FAD-FA78-4D85-997F-4F573EB3BFEB}" type="datetimeFigureOut">
              <a:rPr lang="zh-CN" altLang="en-US" smtClean="0"/>
              <a:t>2020/12/30</a:t>
            </a:fld>
            <a:endParaRPr lang="zh-CN" altLang="en-US"/>
          </a:p>
        </p:txBody>
      </p:sp>
      <p:sp>
        <p:nvSpPr>
          <p:cNvPr id="5" name="页脚占位符 4">
            <a:extLst>
              <a:ext uri="{FF2B5EF4-FFF2-40B4-BE49-F238E27FC236}">
                <a16:creationId xmlns:a16="http://schemas.microsoft.com/office/drawing/2014/main" id="{BAF92080-49B4-40D9-90AE-16AD79DE7B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349079-A3B5-408E-AB5D-9C078C2836BD}"/>
              </a:ext>
            </a:extLst>
          </p:cNvPr>
          <p:cNvSpPr>
            <a:spLocks noGrp="1"/>
          </p:cNvSpPr>
          <p:nvPr>
            <p:ph type="sldNum" sz="quarter" idx="12"/>
          </p:nvPr>
        </p:nvSpPr>
        <p:spPr/>
        <p:txBody>
          <a:body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322770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5BC2F-7043-468E-9B3F-B8D1FFAD64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C4A6A6-2217-463B-BF19-D6A644B8B18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8B105B9-FB01-450B-A274-DB61F1CBD962}"/>
              </a:ext>
            </a:extLst>
          </p:cNvPr>
          <p:cNvSpPr>
            <a:spLocks noGrp="1"/>
          </p:cNvSpPr>
          <p:nvPr>
            <p:ph type="dt" sz="half" idx="10"/>
          </p:nvPr>
        </p:nvSpPr>
        <p:spPr/>
        <p:txBody>
          <a:bodyPr/>
          <a:lstStyle/>
          <a:p>
            <a:fld id="{B4862FAD-FA78-4D85-997F-4F573EB3BFEB}" type="datetimeFigureOut">
              <a:rPr lang="zh-CN" altLang="en-US" smtClean="0"/>
              <a:t>2020/12/30</a:t>
            </a:fld>
            <a:endParaRPr lang="zh-CN" altLang="en-US"/>
          </a:p>
        </p:txBody>
      </p:sp>
      <p:sp>
        <p:nvSpPr>
          <p:cNvPr id="5" name="页脚占位符 4">
            <a:extLst>
              <a:ext uri="{FF2B5EF4-FFF2-40B4-BE49-F238E27FC236}">
                <a16:creationId xmlns:a16="http://schemas.microsoft.com/office/drawing/2014/main" id="{501E5F59-5B1A-43ED-86F7-ABDA40E593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1C2439-3CBD-4B08-BABB-CC7EC32C50DD}"/>
              </a:ext>
            </a:extLst>
          </p:cNvPr>
          <p:cNvSpPr>
            <a:spLocks noGrp="1"/>
          </p:cNvSpPr>
          <p:nvPr>
            <p:ph type="sldNum" sz="quarter" idx="12"/>
          </p:nvPr>
        </p:nvSpPr>
        <p:spPr/>
        <p:txBody>
          <a:body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256141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AB163-5932-4D70-AD5C-306C43AD5B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3640584-4BE2-4799-861C-EA8ABC7F31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E53D3E2-B4EC-45BE-AC42-33D8A1F46EB9}"/>
              </a:ext>
            </a:extLst>
          </p:cNvPr>
          <p:cNvSpPr>
            <a:spLocks noGrp="1"/>
          </p:cNvSpPr>
          <p:nvPr>
            <p:ph type="dt" sz="half" idx="10"/>
          </p:nvPr>
        </p:nvSpPr>
        <p:spPr/>
        <p:txBody>
          <a:bodyPr/>
          <a:lstStyle/>
          <a:p>
            <a:fld id="{B4862FAD-FA78-4D85-997F-4F573EB3BFEB}" type="datetimeFigureOut">
              <a:rPr lang="zh-CN" altLang="en-US" smtClean="0"/>
              <a:t>2020/12/30</a:t>
            </a:fld>
            <a:endParaRPr lang="zh-CN" altLang="en-US"/>
          </a:p>
        </p:txBody>
      </p:sp>
      <p:sp>
        <p:nvSpPr>
          <p:cNvPr id="5" name="页脚占位符 4">
            <a:extLst>
              <a:ext uri="{FF2B5EF4-FFF2-40B4-BE49-F238E27FC236}">
                <a16:creationId xmlns:a16="http://schemas.microsoft.com/office/drawing/2014/main" id="{EA07AE66-9C01-42A5-AA5E-1F6977C10A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9B8FC1-CB38-40EC-941E-95D0211CD2E1}"/>
              </a:ext>
            </a:extLst>
          </p:cNvPr>
          <p:cNvSpPr>
            <a:spLocks noGrp="1"/>
          </p:cNvSpPr>
          <p:nvPr>
            <p:ph type="sldNum" sz="quarter" idx="12"/>
          </p:nvPr>
        </p:nvSpPr>
        <p:spPr/>
        <p:txBody>
          <a:body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197659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2D38A-F405-4493-9CFB-FBEB5422DF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8FA084-864B-4C85-AAC8-71F071D18D8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3958530-3AA6-4D5C-9FFA-FF467D5DDC5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957C98B-1289-47F1-BE17-7462AB9E7A2F}"/>
              </a:ext>
            </a:extLst>
          </p:cNvPr>
          <p:cNvSpPr>
            <a:spLocks noGrp="1"/>
          </p:cNvSpPr>
          <p:nvPr>
            <p:ph type="dt" sz="half" idx="10"/>
          </p:nvPr>
        </p:nvSpPr>
        <p:spPr/>
        <p:txBody>
          <a:bodyPr/>
          <a:lstStyle/>
          <a:p>
            <a:fld id="{B4862FAD-FA78-4D85-997F-4F573EB3BFEB}" type="datetimeFigureOut">
              <a:rPr lang="zh-CN" altLang="en-US" smtClean="0"/>
              <a:t>2020/12/30</a:t>
            </a:fld>
            <a:endParaRPr lang="zh-CN" altLang="en-US"/>
          </a:p>
        </p:txBody>
      </p:sp>
      <p:sp>
        <p:nvSpPr>
          <p:cNvPr id="6" name="页脚占位符 5">
            <a:extLst>
              <a:ext uri="{FF2B5EF4-FFF2-40B4-BE49-F238E27FC236}">
                <a16:creationId xmlns:a16="http://schemas.microsoft.com/office/drawing/2014/main" id="{D5B479A0-2979-4C26-A2CA-74C0B30575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4DB966-CF76-486A-8E45-FEE8AE45AD4B}"/>
              </a:ext>
            </a:extLst>
          </p:cNvPr>
          <p:cNvSpPr>
            <a:spLocks noGrp="1"/>
          </p:cNvSpPr>
          <p:nvPr>
            <p:ph type="sldNum" sz="quarter" idx="12"/>
          </p:nvPr>
        </p:nvSpPr>
        <p:spPr/>
        <p:txBody>
          <a:body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6125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4A822-EBA3-45E3-BEDB-DE179E1523D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DD9D7FB-9522-49BB-B6F9-A6B508BE16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222ABD0-8260-4F3C-9964-5E27DD7996C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3ED1BF6-55BB-49B8-8500-EBB868E89B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939A4FA-52F3-4DD4-9747-0A7D9BD29E3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A3CE0F-71EE-4136-83A6-3F624146A235}"/>
              </a:ext>
            </a:extLst>
          </p:cNvPr>
          <p:cNvSpPr>
            <a:spLocks noGrp="1"/>
          </p:cNvSpPr>
          <p:nvPr>
            <p:ph type="dt" sz="half" idx="10"/>
          </p:nvPr>
        </p:nvSpPr>
        <p:spPr/>
        <p:txBody>
          <a:bodyPr/>
          <a:lstStyle/>
          <a:p>
            <a:fld id="{B4862FAD-FA78-4D85-997F-4F573EB3BFEB}" type="datetimeFigureOut">
              <a:rPr lang="zh-CN" altLang="en-US" smtClean="0"/>
              <a:t>2020/12/30</a:t>
            </a:fld>
            <a:endParaRPr lang="zh-CN" altLang="en-US"/>
          </a:p>
        </p:txBody>
      </p:sp>
      <p:sp>
        <p:nvSpPr>
          <p:cNvPr id="8" name="页脚占位符 7">
            <a:extLst>
              <a:ext uri="{FF2B5EF4-FFF2-40B4-BE49-F238E27FC236}">
                <a16:creationId xmlns:a16="http://schemas.microsoft.com/office/drawing/2014/main" id="{C5389178-89DB-433F-8B68-22A31DFEC3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BFCCF4C-6C85-41AF-B14E-ECBB5FBB6D5E}"/>
              </a:ext>
            </a:extLst>
          </p:cNvPr>
          <p:cNvSpPr>
            <a:spLocks noGrp="1"/>
          </p:cNvSpPr>
          <p:nvPr>
            <p:ph type="sldNum" sz="quarter" idx="12"/>
          </p:nvPr>
        </p:nvSpPr>
        <p:spPr/>
        <p:txBody>
          <a:body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278295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6D9AE-596D-47FE-99A4-4F85C2C299D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685AD3E-94BF-4669-8778-7D29B94C4EA5}"/>
              </a:ext>
            </a:extLst>
          </p:cNvPr>
          <p:cNvSpPr>
            <a:spLocks noGrp="1"/>
          </p:cNvSpPr>
          <p:nvPr>
            <p:ph type="dt" sz="half" idx="10"/>
          </p:nvPr>
        </p:nvSpPr>
        <p:spPr/>
        <p:txBody>
          <a:bodyPr/>
          <a:lstStyle/>
          <a:p>
            <a:fld id="{B4862FAD-FA78-4D85-997F-4F573EB3BFEB}" type="datetimeFigureOut">
              <a:rPr lang="zh-CN" altLang="en-US" smtClean="0"/>
              <a:t>2020/12/30</a:t>
            </a:fld>
            <a:endParaRPr lang="zh-CN" altLang="en-US"/>
          </a:p>
        </p:txBody>
      </p:sp>
      <p:sp>
        <p:nvSpPr>
          <p:cNvPr id="4" name="页脚占位符 3">
            <a:extLst>
              <a:ext uri="{FF2B5EF4-FFF2-40B4-BE49-F238E27FC236}">
                <a16:creationId xmlns:a16="http://schemas.microsoft.com/office/drawing/2014/main" id="{534057D5-D46C-4DAB-8A73-C53F929BAE4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D1194FF-80BB-4A11-AE97-34A813EAAF8A}"/>
              </a:ext>
            </a:extLst>
          </p:cNvPr>
          <p:cNvSpPr>
            <a:spLocks noGrp="1"/>
          </p:cNvSpPr>
          <p:nvPr>
            <p:ph type="sldNum" sz="quarter" idx="12"/>
          </p:nvPr>
        </p:nvSpPr>
        <p:spPr/>
        <p:txBody>
          <a:body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14397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E90DF03-03DE-4675-A5CE-ABF73BE021A3}"/>
              </a:ext>
            </a:extLst>
          </p:cNvPr>
          <p:cNvSpPr>
            <a:spLocks noGrp="1"/>
          </p:cNvSpPr>
          <p:nvPr>
            <p:ph type="dt" sz="half" idx="10"/>
          </p:nvPr>
        </p:nvSpPr>
        <p:spPr/>
        <p:txBody>
          <a:bodyPr/>
          <a:lstStyle/>
          <a:p>
            <a:fld id="{B4862FAD-FA78-4D85-997F-4F573EB3BFEB}" type="datetimeFigureOut">
              <a:rPr lang="zh-CN" altLang="en-US" smtClean="0"/>
              <a:t>2020/12/30</a:t>
            </a:fld>
            <a:endParaRPr lang="zh-CN" altLang="en-US"/>
          </a:p>
        </p:txBody>
      </p:sp>
      <p:sp>
        <p:nvSpPr>
          <p:cNvPr id="3" name="页脚占位符 2">
            <a:extLst>
              <a:ext uri="{FF2B5EF4-FFF2-40B4-BE49-F238E27FC236}">
                <a16:creationId xmlns:a16="http://schemas.microsoft.com/office/drawing/2014/main" id="{ECB9A236-EFB2-46E7-B36A-BFFDBB4869B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69DEA6-FFE5-43E4-A73C-2A2B21DA218E}"/>
              </a:ext>
            </a:extLst>
          </p:cNvPr>
          <p:cNvSpPr>
            <a:spLocks noGrp="1"/>
          </p:cNvSpPr>
          <p:nvPr>
            <p:ph type="sldNum" sz="quarter" idx="12"/>
          </p:nvPr>
        </p:nvSpPr>
        <p:spPr/>
        <p:txBody>
          <a:body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362120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A1452-E893-496D-AC3B-579F45366D7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0C857E5-EBD8-4C99-8AE3-7BF35BC258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864060F-AD59-4EF2-BEAE-33F49A857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4096622-DFC8-4C0F-8231-2437CDD89B34}"/>
              </a:ext>
            </a:extLst>
          </p:cNvPr>
          <p:cNvSpPr>
            <a:spLocks noGrp="1"/>
          </p:cNvSpPr>
          <p:nvPr>
            <p:ph type="dt" sz="half" idx="10"/>
          </p:nvPr>
        </p:nvSpPr>
        <p:spPr/>
        <p:txBody>
          <a:bodyPr/>
          <a:lstStyle/>
          <a:p>
            <a:fld id="{B4862FAD-FA78-4D85-997F-4F573EB3BFEB}" type="datetimeFigureOut">
              <a:rPr lang="zh-CN" altLang="en-US" smtClean="0"/>
              <a:t>2020/12/30</a:t>
            </a:fld>
            <a:endParaRPr lang="zh-CN" altLang="en-US"/>
          </a:p>
        </p:txBody>
      </p:sp>
      <p:sp>
        <p:nvSpPr>
          <p:cNvPr id="6" name="页脚占位符 5">
            <a:extLst>
              <a:ext uri="{FF2B5EF4-FFF2-40B4-BE49-F238E27FC236}">
                <a16:creationId xmlns:a16="http://schemas.microsoft.com/office/drawing/2014/main" id="{97336D38-6A63-42AC-9283-D359AFAE10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5F1D834-FC28-456E-8136-3501EEE860A5}"/>
              </a:ext>
            </a:extLst>
          </p:cNvPr>
          <p:cNvSpPr>
            <a:spLocks noGrp="1"/>
          </p:cNvSpPr>
          <p:nvPr>
            <p:ph type="sldNum" sz="quarter" idx="12"/>
          </p:nvPr>
        </p:nvSpPr>
        <p:spPr/>
        <p:txBody>
          <a:body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379466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7D7A9-7166-429F-BD70-1B3940DFC8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FC4F8D-DDB8-41CB-8AED-878E915496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FC29A50-108B-434C-97CD-30A5430D6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483D74F-2404-45C7-94F1-CD3AEB5310CD}"/>
              </a:ext>
            </a:extLst>
          </p:cNvPr>
          <p:cNvSpPr>
            <a:spLocks noGrp="1"/>
          </p:cNvSpPr>
          <p:nvPr>
            <p:ph type="dt" sz="half" idx="10"/>
          </p:nvPr>
        </p:nvSpPr>
        <p:spPr/>
        <p:txBody>
          <a:bodyPr/>
          <a:lstStyle/>
          <a:p>
            <a:fld id="{B4862FAD-FA78-4D85-997F-4F573EB3BFEB}" type="datetimeFigureOut">
              <a:rPr lang="zh-CN" altLang="en-US" smtClean="0"/>
              <a:t>2020/12/30</a:t>
            </a:fld>
            <a:endParaRPr lang="zh-CN" altLang="en-US"/>
          </a:p>
        </p:txBody>
      </p:sp>
      <p:sp>
        <p:nvSpPr>
          <p:cNvPr id="6" name="页脚占位符 5">
            <a:extLst>
              <a:ext uri="{FF2B5EF4-FFF2-40B4-BE49-F238E27FC236}">
                <a16:creationId xmlns:a16="http://schemas.microsoft.com/office/drawing/2014/main" id="{E6779E3B-C3F5-4948-8A1F-9D00BA2056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B38755-CC40-4209-B544-6ACF43261DE8}"/>
              </a:ext>
            </a:extLst>
          </p:cNvPr>
          <p:cNvSpPr>
            <a:spLocks noGrp="1"/>
          </p:cNvSpPr>
          <p:nvPr>
            <p:ph type="sldNum" sz="quarter" idx="12"/>
          </p:nvPr>
        </p:nvSpPr>
        <p:spPr/>
        <p:txBody>
          <a:body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137564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624B5B7-A2D1-4A76-9804-3930D3BC3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441923-9484-42FB-98AA-74C17314D2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272545-A299-4005-9FAF-64E9F61914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862FAD-FA78-4D85-997F-4F573EB3BFEB}" type="datetimeFigureOut">
              <a:rPr lang="zh-CN" altLang="en-US" smtClean="0"/>
              <a:t>2020/12/30</a:t>
            </a:fld>
            <a:endParaRPr lang="zh-CN" altLang="en-US"/>
          </a:p>
        </p:txBody>
      </p:sp>
      <p:sp>
        <p:nvSpPr>
          <p:cNvPr id="5" name="页脚占位符 4">
            <a:extLst>
              <a:ext uri="{FF2B5EF4-FFF2-40B4-BE49-F238E27FC236}">
                <a16:creationId xmlns:a16="http://schemas.microsoft.com/office/drawing/2014/main" id="{706CBFA9-0B5A-40AF-BF85-041C788F43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CBB088-D336-4B6C-9806-13E4C2DE8C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CB3C8E-73DB-42B4-B424-EA38F5384BF6}" type="slidenum">
              <a:rPr lang="zh-CN" altLang="en-US" smtClean="0"/>
              <a:t>‹#›</a:t>
            </a:fld>
            <a:endParaRPr lang="zh-CN" altLang="en-US"/>
          </a:p>
        </p:txBody>
      </p:sp>
    </p:spTree>
    <p:extLst>
      <p:ext uri="{BB962C8B-B14F-4D97-AF65-F5344CB8AC3E}">
        <p14:creationId xmlns:p14="http://schemas.microsoft.com/office/powerpoint/2010/main" val="2159536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chart" Target="../charts/chart7.xml"/><Relationship Id="rId4" Type="http://schemas.openxmlformats.org/officeDocument/2006/relationships/chart" Target="../charts/char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2B468-7185-4A35-9ABE-67BC03A5139E}"/>
              </a:ext>
            </a:extLst>
          </p:cNvPr>
          <p:cNvSpPr>
            <a:spLocks noGrp="1"/>
          </p:cNvSpPr>
          <p:nvPr>
            <p:ph type="ctrTitle"/>
          </p:nvPr>
        </p:nvSpPr>
        <p:spPr>
          <a:xfrm>
            <a:off x="1524000" y="1904214"/>
            <a:ext cx="9144000" cy="1248051"/>
          </a:xfrm>
        </p:spPr>
        <p:txBody>
          <a:bodyPr>
            <a:normAutofit/>
          </a:bodyPr>
          <a:lstStyle/>
          <a:p>
            <a:r>
              <a:rPr lang="en-US" altLang="zh-CN" dirty="0">
                <a:latin typeface="+mn-lt"/>
                <a:cs typeface="calibri" panose="020F0502020204030204" pitchFamily="34" charset="0"/>
              </a:rPr>
              <a:t>Take-out Service Research</a:t>
            </a:r>
            <a:endParaRPr lang="zh-CN" altLang="en-US" dirty="0">
              <a:latin typeface="+mn-lt"/>
              <a:cs typeface="calibri" panose="020F0502020204030204" pitchFamily="34" charset="0"/>
            </a:endParaRPr>
          </a:p>
        </p:txBody>
      </p:sp>
      <p:sp>
        <p:nvSpPr>
          <p:cNvPr id="3" name="副标题 2">
            <a:extLst>
              <a:ext uri="{FF2B5EF4-FFF2-40B4-BE49-F238E27FC236}">
                <a16:creationId xmlns:a16="http://schemas.microsoft.com/office/drawing/2014/main" id="{FEAFA683-919B-4E9F-8EE8-0AD9F59E0831}"/>
              </a:ext>
            </a:extLst>
          </p:cNvPr>
          <p:cNvSpPr>
            <a:spLocks noGrp="1"/>
          </p:cNvSpPr>
          <p:nvPr>
            <p:ph type="subTitle" idx="1"/>
          </p:nvPr>
        </p:nvSpPr>
        <p:spPr>
          <a:xfrm>
            <a:off x="1151641" y="3393648"/>
            <a:ext cx="9888718" cy="659876"/>
          </a:xfrm>
        </p:spPr>
        <p:txBody>
          <a:bodyPr>
            <a:normAutofit/>
          </a:bodyPr>
          <a:lstStyle/>
          <a:p>
            <a:r>
              <a:rPr lang="en-US" altLang="zh-CN" sz="3200" dirty="0">
                <a:cs typeface="calibri" panose="020F0502020204030204" pitchFamily="34" charset="0"/>
              </a:rPr>
              <a:t>Research Project of Fundamentals of Business Analysis</a:t>
            </a:r>
          </a:p>
        </p:txBody>
      </p:sp>
      <p:graphicFrame>
        <p:nvGraphicFramePr>
          <p:cNvPr id="5" name="表格 4">
            <a:extLst>
              <a:ext uri="{FF2B5EF4-FFF2-40B4-BE49-F238E27FC236}">
                <a16:creationId xmlns:a16="http://schemas.microsoft.com/office/drawing/2014/main" id="{B0F2AE6A-8C71-43DD-AC1E-6CFFF50E5CA2}"/>
              </a:ext>
            </a:extLst>
          </p:cNvPr>
          <p:cNvGraphicFramePr>
            <a:graphicFrameLocks noGrp="1"/>
          </p:cNvGraphicFramePr>
          <p:nvPr>
            <p:extLst/>
          </p:nvPr>
        </p:nvGraphicFramePr>
        <p:xfrm>
          <a:off x="4164261" y="4455680"/>
          <a:ext cx="4585532" cy="1188720"/>
        </p:xfrm>
        <a:graphic>
          <a:graphicData uri="http://schemas.openxmlformats.org/drawingml/2006/table">
            <a:tbl>
              <a:tblPr firstRow="1" bandRow="1">
                <a:tableStyleId>{5C22544A-7EE6-4342-B048-85BDC9FD1C3A}</a:tableStyleId>
              </a:tblPr>
              <a:tblGrid>
                <a:gridCol w="956003">
                  <a:extLst>
                    <a:ext uri="{9D8B030D-6E8A-4147-A177-3AD203B41FA5}">
                      <a16:colId xmlns:a16="http://schemas.microsoft.com/office/drawing/2014/main" val="410563808"/>
                    </a:ext>
                  </a:extLst>
                </a:gridCol>
                <a:gridCol w="1125886">
                  <a:extLst>
                    <a:ext uri="{9D8B030D-6E8A-4147-A177-3AD203B41FA5}">
                      <a16:colId xmlns:a16="http://schemas.microsoft.com/office/drawing/2014/main" val="1364072205"/>
                    </a:ext>
                  </a:extLst>
                </a:gridCol>
                <a:gridCol w="1089147">
                  <a:extLst>
                    <a:ext uri="{9D8B030D-6E8A-4147-A177-3AD203B41FA5}">
                      <a16:colId xmlns:a16="http://schemas.microsoft.com/office/drawing/2014/main" val="506345625"/>
                    </a:ext>
                  </a:extLst>
                </a:gridCol>
                <a:gridCol w="1414496">
                  <a:extLst>
                    <a:ext uri="{9D8B030D-6E8A-4147-A177-3AD203B41FA5}">
                      <a16:colId xmlns:a16="http://schemas.microsoft.com/office/drawing/2014/main" val="379138342"/>
                    </a:ext>
                  </a:extLst>
                </a:gridCol>
              </a:tblGrid>
              <a:tr h="370840">
                <a:tc>
                  <a:txBody>
                    <a:bodyPr/>
                    <a:lstStyle/>
                    <a:p>
                      <a:r>
                        <a:rPr lang="zh-CN" altLang="en-US" sz="2000" b="0" dirty="0">
                          <a:solidFill>
                            <a:schemeClr val="tx1"/>
                          </a:solidFill>
                          <a:latin typeface="+mn-lt"/>
                        </a:rPr>
                        <a:t>成员：</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2000" b="0" dirty="0">
                          <a:solidFill>
                            <a:schemeClr val="tx1"/>
                          </a:solidFill>
                          <a:latin typeface="+mn-lt"/>
                        </a:rPr>
                        <a:t>孟奕璇、</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2000" b="0" dirty="0">
                          <a:solidFill>
                            <a:schemeClr val="tx1"/>
                          </a:solidFill>
                          <a:latin typeface="+mn-lt"/>
                        </a:rPr>
                        <a:t>苏冠阳、</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2000" b="0" dirty="0">
                          <a:solidFill>
                            <a:schemeClr val="tx1"/>
                          </a:solidFill>
                          <a:latin typeface="+mn-lt"/>
                        </a:rPr>
                        <a:t>顾子欣、</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040183"/>
                  </a:ext>
                </a:extLst>
              </a:tr>
              <a:tr h="0">
                <a:tc>
                  <a:txBody>
                    <a:bodyPr/>
                    <a:lstStyle/>
                    <a:p>
                      <a:endParaRPr lang="zh-CN" altLang="en-US" sz="2000" b="0">
                        <a:solidFill>
                          <a:schemeClr val="tx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zh-CN" altLang="en-US" sz="2000" b="0" dirty="0">
                          <a:solidFill>
                            <a:schemeClr val="tx1"/>
                          </a:solidFill>
                          <a:latin typeface="+mn-lt"/>
                        </a:rPr>
                        <a:t>陈玺朵、</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zh-CN" altLang="en-US" sz="2000" b="0" dirty="0">
                          <a:solidFill>
                            <a:schemeClr val="tx1"/>
                          </a:solidFill>
                          <a:latin typeface="+mn-lt"/>
                        </a:rPr>
                        <a:t>戴圣琪、</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zh-CN" altLang="en-US" sz="2000" b="0" dirty="0">
                          <a:solidFill>
                            <a:schemeClr val="tx1"/>
                          </a:solidFill>
                          <a:latin typeface="+mn-lt"/>
                        </a:rPr>
                        <a:t>黄凌云</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8634464"/>
                  </a:ext>
                </a:extLst>
              </a:tr>
              <a:tr h="370840">
                <a:tc>
                  <a:txBody>
                    <a:bodyPr/>
                    <a:lstStyle/>
                    <a:p>
                      <a:r>
                        <a:rPr lang="zh-CN" altLang="en-US" sz="2000" b="0" dirty="0">
                          <a:solidFill>
                            <a:schemeClr val="tx1"/>
                          </a:solidFill>
                          <a:latin typeface="+mn-lt"/>
                        </a:rPr>
                        <a:t>日期：</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r>
                        <a:rPr lang="en-US" altLang="zh-CN" sz="2000" b="0" dirty="0">
                          <a:solidFill>
                            <a:schemeClr val="tx1"/>
                          </a:solidFill>
                          <a:latin typeface="+mn-lt"/>
                        </a:rPr>
                        <a:t>2020-12-30</a:t>
                      </a:r>
                      <a:endParaRPr lang="zh-CN" altLang="en-US" sz="2000" b="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zh-CN" altLang="en-US" dirty="0"/>
                    </a:p>
                  </a:txBody>
                  <a:tcPr/>
                </a:tc>
                <a:tc>
                  <a:txBody>
                    <a:bodyPr/>
                    <a:lstStyle/>
                    <a:p>
                      <a:endParaRPr lang="zh-CN" altLang="en-US" sz="2000" b="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2477336"/>
                  </a:ext>
                </a:extLst>
              </a:tr>
            </a:tbl>
          </a:graphicData>
        </a:graphic>
      </p:graphicFrame>
    </p:spTree>
    <p:extLst>
      <p:ext uri="{BB962C8B-B14F-4D97-AF65-F5344CB8AC3E}">
        <p14:creationId xmlns:p14="http://schemas.microsoft.com/office/powerpoint/2010/main" val="249729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表 11">
            <a:extLst>
              <a:ext uri="{FF2B5EF4-FFF2-40B4-BE49-F238E27FC236}">
                <a16:creationId xmlns:a16="http://schemas.microsoft.com/office/drawing/2014/main" id="{5A040AB3-63C8-4065-A804-30AA0112B521}"/>
              </a:ext>
            </a:extLst>
          </p:cNvPr>
          <p:cNvGraphicFramePr>
            <a:graphicFrameLocks/>
          </p:cNvGraphicFramePr>
          <p:nvPr>
            <p:extLst/>
          </p:nvPr>
        </p:nvGraphicFramePr>
        <p:xfrm>
          <a:off x="7664863" y="1151074"/>
          <a:ext cx="3159178" cy="4437227"/>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B4AB76E5-EED5-46B3-9DBB-746D756929EE}"/>
              </a:ext>
            </a:extLst>
          </p:cNvPr>
          <p:cNvSpPr>
            <a:spLocks noGrp="1"/>
          </p:cNvSpPr>
          <p:nvPr>
            <p:ph type="title"/>
          </p:nvPr>
        </p:nvSpPr>
        <p:spPr/>
        <p:txBody>
          <a:bodyPr/>
          <a:lstStyle/>
          <a:p>
            <a:r>
              <a:rPr lang="zh-CN" altLang="en-US" dirty="0"/>
              <a:t>数据处理</a:t>
            </a:r>
            <a:r>
              <a:rPr lang="en-US" altLang="zh-CN" dirty="0"/>
              <a:t>——</a:t>
            </a:r>
            <a:r>
              <a:rPr lang="zh-CN" altLang="en-US" dirty="0"/>
              <a:t>店名标定</a:t>
            </a:r>
          </a:p>
        </p:txBody>
      </p:sp>
      <p:pic>
        <p:nvPicPr>
          <p:cNvPr id="5" name="图片 4">
            <a:extLst>
              <a:ext uri="{FF2B5EF4-FFF2-40B4-BE49-F238E27FC236}">
                <a16:creationId xmlns:a16="http://schemas.microsoft.com/office/drawing/2014/main" id="{0B547158-CCAF-4F07-97E7-B4DEFC24B869}"/>
              </a:ext>
            </a:extLst>
          </p:cNvPr>
          <p:cNvPicPr>
            <a:picLocks noChangeAspect="1"/>
          </p:cNvPicPr>
          <p:nvPr/>
        </p:nvPicPr>
        <p:blipFill>
          <a:blip r:embed="rId4"/>
          <a:stretch>
            <a:fillRect/>
          </a:stretch>
        </p:blipFill>
        <p:spPr>
          <a:xfrm>
            <a:off x="7170609" y="1395425"/>
            <a:ext cx="2410619" cy="4354667"/>
          </a:xfrm>
          <a:prstGeom prst="rect">
            <a:avLst/>
          </a:prstGeom>
          <a:ln>
            <a:noFill/>
          </a:ln>
        </p:spPr>
      </p:pic>
      <p:pic>
        <p:nvPicPr>
          <p:cNvPr id="6" name="图片 5">
            <a:extLst>
              <a:ext uri="{FF2B5EF4-FFF2-40B4-BE49-F238E27FC236}">
                <a16:creationId xmlns:a16="http://schemas.microsoft.com/office/drawing/2014/main" id="{573AECCC-BB48-4B69-9964-EFD5A4E900AB}"/>
              </a:ext>
            </a:extLst>
          </p:cNvPr>
          <p:cNvPicPr>
            <a:picLocks noChangeAspect="1"/>
          </p:cNvPicPr>
          <p:nvPr/>
        </p:nvPicPr>
        <p:blipFill>
          <a:blip r:embed="rId5"/>
          <a:stretch>
            <a:fillRect/>
          </a:stretch>
        </p:blipFill>
        <p:spPr>
          <a:xfrm>
            <a:off x="5937835" y="1670481"/>
            <a:ext cx="2751595" cy="4506482"/>
          </a:xfrm>
          <a:prstGeom prst="rect">
            <a:avLst/>
          </a:prstGeom>
        </p:spPr>
      </p:pic>
      <p:pic>
        <p:nvPicPr>
          <p:cNvPr id="18" name="图片 17">
            <a:extLst>
              <a:ext uri="{FF2B5EF4-FFF2-40B4-BE49-F238E27FC236}">
                <a16:creationId xmlns:a16="http://schemas.microsoft.com/office/drawing/2014/main" id="{3A39E3F7-0CD7-4D47-B19E-143C22F8E5CA}"/>
              </a:ext>
            </a:extLst>
          </p:cNvPr>
          <p:cNvPicPr>
            <a:picLocks noChangeAspect="1"/>
          </p:cNvPicPr>
          <p:nvPr/>
        </p:nvPicPr>
        <p:blipFill>
          <a:blip r:embed="rId6"/>
          <a:stretch>
            <a:fillRect/>
          </a:stretch>
        </p:blipFill>
        <p:spPr>
          <a:xfrm>
            <a:off x="4958776" y="1965744"/>
            <a:ext cx="2706087" cy="4377214"/>
          </a:xfrm>
          <a:prstGeom prst="rect">
            <a:avLst/>
          </a:prstGeom>
        </p:spPr>
      </p:pic>
      <p:sp>
        <p:nvSpPr>
          <p:cNvPr id="3" name="内容占位符 2">
            <a:extLst>
              <a:ext uri="{FF2B5EF4-FFF2-40B4-BE49-F238E27FC236}">
                <a16:creationId xmlns:a16="http://schemas.microsoft.com/office/drawing/2014/main" id="{6DCE87D5-C25C-4C2E-8A0C-641653E9DF63}"/>
              </a:ext>
            </a:extLst>
          </p:cNvPr>
          <p:cNvSpPr>
            <a:spLocks noGrp="1"/>
          </p:cNvSpPr>
          <p:nvPr>
            <p:ph idx="1"/>
          </p:nvPr>
        </p:nvSpPr>
        <p:spPr/>
        <p:txBody>
          <a:bodyPr>
            <a:normAutofit/>
          </a:bodyPr>
          <a:lstStyle/>
          <a:p>
            <a:r>
              <a:rPr lang="zh-CN" altLang="en-US" sz="3200" dirty="0">
                <a:solidFill>
                  <a:schemeClr val="bg1">
                    <a:lumMod val="65000"/>
                  </a:schemeClr>
                </a:solidFill>
              </a:rPr>
              <a:t>地名</a:t>
            </a:r>
            <a:r>
              <a:rPr lang="en-US" altLang="zh-CN" sz="3200" dirty="0">
                <a:solidFill>
                  <a:schemeClr val="bg1">
                    <a:lumMod val="65000"/>
                  </a:schemeClr>
                </a:solidFill>
              </a:rPr>
              <a:t>(geo-label) </a:t>
            </a:r>
          </a:p>
          <a:p>
            <a:r>
              <a:rPr lang="zh-CN" altLang="en-US" sz="3200" dirty="0">
                <a:solidFill>
                  <a:schemeClr val="bg1">
                    <a:lumMod val="65000"/>
                  </a:schemeClr>
                </a:solidFill>
              </a:rPr>
              <a:t>食品名</a:t>
            </a:r>
            <a:r>
              <a:rPr lang="en-US" altLang="zh-CN" sz="3200" dirty="0">
                <a:solidFill>
                  <a:schemeClr val="bg1">
                    <a:lumMod val="65000"/>
                  </a:schemeClr>
                </a:solidFill>
              </a:rPr>
              <a:t>(</a:t>
            </a:r>
            <a:r>
              <a:rPr lang="en-US" altLang="zh-CN" sz="3200" dirty="0" err="1">
                <a:solidFill>
                  <a:schemeClr val="bg1">
                    <a:lumMod val="65000"/>
                  </a:schemeClr>
                </a:solidFill>
              </a:rPr>
              <a:t>food_label</a:t>
            </a:r>
            <a:r>
              <a:rPr lang="en-US" altLang="zh-CN" sz="3200" dirty="0">
                <a:solidFill>
                  <a:schemeClr val="bg1">
                    <a:lumMod val="65000"/>
                  </a:schemeClr>
                </a:solidFill>
              </a:rPr>
              <a:t>)</a:t>
            </a:r>
          </a:p>
          <a:p>
            <a:r>
              <a:rPr lang="zh-CN" altLang="en-US" sz="3200" dirty="0">
                <a:solidFill>
                  <a:schemeClr val="bg1">
                    <a:lumMod val="65000"/>
                  </a:schemeClr>
                </a:solidFill>
              </a:rPr>
              <a:t>英语</a:t>
            </a:r>
            <a:r>
              <a:rPr lang="en-US" altLang="zh-CN" sz="3200" dirty="0">
                <a:solidFill>
                  <a:schemeClr val="bg1">
                    <a:lumMod val="65000"/>
                  </a:schemeClr>
                </a:solidFill>
              </a:rPr>
              <a:t>(</a:t>
            </a:r>
            <a:r>
              <a:rPr lang="en-US" altLang="zh-CN" sz="3200" dirty="0" err="1">
                <a:solidFill>
                  <a:schemeClr val="bg1">
                    <a:lumMod val="65000"/>
                  </a:schemeClr>
                </a:solidFill>
              </a:rPr>
              <a:t>eng_label</a:t>
            </a:r>
            <a:r>
              <a:rPr lang="en-US" altLang="zh-CN" sz="3200" dirty="0">
                <a:solidFill>
                  <a:schemeClr val="bg1">
                    <a:lumMod val="65000"/>
                  </a:schemeClr>
                </a:solidFill>
              </a:rPr>
              <a:t>)</a:t>
            </a:r>
          </a:p>
          <a:p>
            <a:r>
              <a:rPr lang="zh-CN" altLang="en-US" sz="3200" dirty="0"/>
              <a:t>怀旧</a:t>
            </a:r>
            <a:r>
              <a:rPr lang="en-US" altLang="zh-CN" sz="3200" dirty="0"/>
              <a:t>(</a:t>
            </a:r>
            <a:r>
              <a:rPr lang="en-US" altLang="zh-CN" sz="3200" dirty="0" err="1"/>
              <a:t>nostalgia_label</a:t>
            </a:r>
            <a:r>
              <a:rPr lang="en-US" altLang="zh-CN" sz="3200" dirty="0"/>
              <a:t>)</a:t>
            </a:r>
          </a:p>
          <a:p>
            <a:pPr lvl="1"/>
            <a:r>
              <a:rPr lang="en-US" altLang="zh-CN" sz="2800" dirty="0"/>
              <a:t>0</a:t>
            </a:r>
            <a:r>
              <a:rPr lang="zh-CN" altLang="en-US" sz="2800" dirty="0"/>
              <a:t>：</a:t>
            </a:r>
            <a:r>
              <a:rPr lang="en-US" altLang="zh-CN" sz="2800" dirty="0"/>
              <a:t>None</a:t>
            </a:r>
          </a:p>
          <a:p>
            <a:pPr lvl="1"/>
            <a:r>
              <a:rPr lang="en-US" altLang="zh-CN" sz="2800" dirty="0"/>
              <a:t>1</a:t>
            </a:r>
            <a:r>
              <a:rPr lang="zh-CN" altLang="en-US" sz="2800" dirty="0"/>
              <a:t>：</a:t>
            </a:r>
            <a:r>
              <a:rPr lang="en-US" altLang="zh-CN" sz="2800" dirty="0"/>
              <a:t>Exist</a:t>
            </a:r>
          </a:p>
          <a:p>
            <a:endParaRPr lang="zh-CN" altLang="en-US" sz="3200" dirty="0"/>
          </a:p>
        </p:txBody>
      </p:sp>
      <p:grpSp>
        <p:nvGrpSpPr>
          <p:cNvPr id="17" name="组合 16">
            <a:extLst>
              <a:ext uri="{FF2B5EF4-FFF2-40B4-BE49-F238E27FC236}">
                <a16:creationId xmlns:a16="http://schemas.microsoft.com/office/drawing/2014/main" id="{FD417AAA-E3B2-46BC-A049-92F1055D630F}"/>
              </a:ext>
            </a:extLst>
          </p:cNvPr>
          <p:cNvGrpSpPr/>
          <p:nvPr/>
        </p:nvGrpSpPr>
        <p:grpSpPr>
          <a:xfrm>
            <a:off x="838200" y="3572759"/>
            <a:ext cx="4040169" cy="1329179"/>
            <a:chOff x="838200" y="3572759"/>
            <a:chExt cx="4040169" cy="1428878"/>
          </a:xfrm>
        </p:grpSpPr>
        <p:cxnSp>
          <p:nvCxnSpPr>
            <p:cNvPr id="10" name="直接连接符 9">
              <a:extLst>
                <a:ext uri="{FF2B5EF4-FFF2-40B4-BE49-F238E27FC236}">
                  <a16:creationId xmlns:a16="http://schemas.microsoft.com/office/drawing/2014/main" id="{810D50AB-4196-4516-90F7-4EDBE063E717}"/>
                </a:ext>
              </a:extLst>
            </p:cNvPr>
            <p:cNvCxnSpPr>
              <a:cxnSpLocks/>
            </p:cNvCxnSpPr>
            <p:nvPr/>
          </p:nvCxnSpPr>
          <p:spPr>
            <a:xfrm flipH="1">
              <a:off x="838200" y="3572759"/>
              <a:ext cx="4040169" cy="142887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9974E30-381F-4CFD-9A22-754EFC81AC29}"/>
                </a:ext>
              </a:extLst>
            </p:cNvPr>
            <p:cNvCxnSpPr>
              <a:cxnSpLocks/>
            </p:cNvCxnSpPr>
            <p:nvPr/>
          </p:nvCxnSpPr>
          <p:spPr>
            <a:xfrm flipH="1" flipV="1">
              <a:off x="838200" y="3572759"/>
              <a:ext cx="4040169" cy="142887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697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B76E5-EED5-46B3-9DBB-746D756929EE}"/>
              </a:ext>
            </a:extLst>
          </p:cNvPr>
          <p:cNvSpPr>
            <a:spLocks noGrp="1"/>
          </p:cNvSpPr>
          <p:nvPr>
            <p:ph type="title"/>
          </p:nvPr>
        </p:nvSpPr>
        <p:spPr/>
        <p:txBody>
          <a:bodyPr/>
          <a:lstStyle/>
          <a:p>
            <a:r>
              <a:rPr lang="zh-CN" altLang="en-US" dirty="0"/>
              <a:t>数据处理</a:t>
            </a:r>
            <a:r>
              <a:rPr lang="en-US" altLang="zh-CN" dirty="0"/>
              <a:t>——</a:t>
            </a:r>
            <a:r>
              <a:rPr lang="zh-CN" altLang="en-US" dirty="0"/>
              <a:t>其他因素</a:t>
            </a:r>
          </a:p>
        </p:txBody>
      </p:sp>
      <p:sp>
        <p:nvSpPr>
          <p:cNvPr id="3" name="内容占位符 2">
            <a:extLst>
              <a:ext uri="{FF2B5EF4-FFF2-40B4-BE49-F238E27FC236}">
                <a16:creationId xmlns:a16="http://schemas.microsoft.com/office/drawing/2014/main" id="{6DCE87D5-C25C-4C2E-8A0C-641653E9DF63}"/>
              </a:ext>
            </a:extLst>
          </p:cNvPr>
          <p:cNvSpPr>
            <a:spLocks noGrp="1"/>
          </p:cNvSpPr>
          <p:nvPr>
            <p:ph idx="1"/>
          </p:nvPr>
        </p:nvSpPr>
        <p:spPr/>
        <p:txBody>
          <a:bodyPr>
            <a:normAutofit/>
          </a:bodyPr>
          <a:lstStyle/>
          <a:p>
            <a:r>
              <a:rPr lang="zh-CN" altLang="en-US" sz="3200" dirty="0"/>
              <a:t>优惠折扣</a:t>
            </a:r>
            <a:endParaRPr lang="en-US" altLang="zh-CN" sz="3200" dirty="0"/>
          </a:p>
          <a:p>
            <a:pPr lvl="1"/>
            <a:r>
              <a:rPr lang="zh-CN" altLang="en-US" sz="2800" dirty="0"/>
              <a:t>折扣种类多样、规则复杂</a:t>
            </a:r>
            <a:endParaRPr lang="en-US" altLang="zh-CN" sz="2800" dirty="0"/>
          </a:p>
          <a:p>
            <a:pPr lvl="1"/>
            <a:r>
              <a:rPr lang="zh-CN" altLang="en-US" sz="2800" dirty="0"/>
              <a:t>店铺平均优惠率</a:t>
            </a:r>
            <a:endParaRPr lang="en-US" altLang="zh-CN" sz="2800" dirty="0"/>
          </a:p>
          <a:p>
            <a:pPr lvl="1"/>
            <a:r>
              <a:rPr lang="zh-CN" altLang="en-US" sz="2800" dirty="0">
                <a:latin typeface="楷体" panose="02010609060101010101" pitchFamily="49" charset="-122"/>
                <a:ea typeface="楷体" panose="02010609060101010101" pitchFamily="49" charset="-122"/>
              </a:rPr>
              <a:t>店铺优惠率 </a:t>
            </a:r>
            <a:br>
              <a:rPr lang="en-US" altLang="zh-CN" sz="2800" dirty="0">
                <a:latin typeface="楷体" panose="02010609060101010101" pitchFamily="49" charset="-122"/>
                <a:ea typeface="楷体" panose="02010609060101010101" pitchFamily="49" charset="-122"/>
              </a:rPr>
            </a:b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订单原价均值</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订单实付价均值</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订单原价均值*</a:t>
            </a:r>
            <a:r>
              <a:rPr lang="en-US" altLang="zh-CN" sz="2800" dirty="0">
                <a:latin typeface="楷体" panose="02010609060101010101" pitchFamily="49" charset="-122"/>
                <a:ea typeface="楷体" panose="02010609060101010101" pitchFamily="49" charset="-122"/>
              </a:rPr>
              <a:t>100%</a:t>
            </a:r>
          </a:p>
          <a:p>
            <a:r>
              <a:rPr lang="zh-CN" altLang="en-US" sz="3200" dirty="0">
                <a:solidFill>
                  <a:schemeClr val="bg1">
                    <a:lumMod val="65000"/>
                  </a:schemeClr>
                </a:solidFill>
              </a:rPr>
              <a:t>地理位置</a:t>
            </a:r>
            <a:endParaRPr lang="en-US" altLang="zh-CN" sz="3200" dirty="0">
              <a:solidFill>
                <a:schemeClr val="bg1">
                  <a:lumMod val="65000"/>
                </a:schemeClr>
              </a:solidFill>
            </a:endParaRPr>
          </a:p>
          <a:p>
            <a:r>
              <a:rPr lang="zh-CN" altLang="en-US" sz="3200" dirty="0">
                <a:solidFill>
                  <a:schemeClr val="bg1">
                    <a:lumMod val="65000"/>
                  </a:schemeClr>
                </a:solidFill>
              </a:rPr>
              <a:t>主营时间</a:t>
            </a:r>
          </a:p>
        </p:txBody>
      </p:sp>
    </p:spTree>
    <p:extLst>
      <p:ext uri="{BB962C8B-B14F-4D97-AF65-F5344CB8AC3E}">
        <p14:creationId xmlns:p14="http://schemas.microsoft.com/office/powerpoint/2010/main" val="91299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B76E5-EED5-46B3-9DBB-746D756929EE}"/>
              </a:ext>
            </a:extLst>
          </p:cNvPr>
          <p:cNvSpPr>
            <a:spLocks noGrp="1"/>
          </p:cNvSpPr>
          <p:nvPr>
            <p:ph type="title"/>
          </p:nvPr>
        </p:nvSpPr>
        <p:spPr/>
        <p:txBody>
          <a:bodyPr/>
          <a:lstStyle/>
          <a:p>
            <a:r>
              <a:rPr lang="zh-CN" altLang="en-US" dirty="0"/>
              <a:t>数据处理</a:t>
            </a:r>
            <a:r>
              <a:rPr lang="en-US" altLang="zh-CN" dirty="0"/>
              <a:t>——</a:t>
            </a:r>
            <a:r>
              <a:rPr lang="zh-CN" altLang="en-US" dirty="0"/>
              <a:t>其他因素</a:t>
            </a:r>
          </a:p>
        </p:txBody>
      </p:sp>
      <p:sp>
        <p:nvSpPr>
          <p:cNvPr id="3" name="内容占位符 2">
            <a:extLst>
              <a:ext uri="{FF2B5EF4-FFF2-40B4-BE49-F238E27FC236}">
                <a16:creationId xmlns:a16="http://schemas.microsoft.com/office/drawing/2014/main" id="{6DCE87D5-C25C-4C2E-8A0C-641653E9DF63}"/>
              </a:ext>
            </a:extLst>
          </p:cNvPr>
          <p:cNvSpPr>
            <a:spLocks noGrp="1"/>
          </p:cNvSpPr>
          <p:nvPr>
            <p:ph idx="1"/>
          </p:nvPr>
        </p:nvSpPr>
        <p:spPr>
          <a:xfrm>
            <a:off x="838200" y="1690688"/>
            <a:ext cx="10515600" cy="4486275"/>
          </a:xfrm>
        </p:spPr>
        <p:txBody>
          <a:bodyPr>
            <a:normAutofit/>
          </a:bodyPr>
          <a:lstStyle/>
          <a:p>
            <a:r>
              <a:rPr lang="zh-CN" altLang="en-US" sz="3200" dirty="0">
                <a:solidFill>
                  <a:schemeClr val="bg1">
                    <a:lumMod val="65000"/>
                  </a:schemeClr>
                </a:solidFill>
              </a:rPr>
              <a:t>优惠折扣</a:t>
            </a:r>
            <a:endParaRPr lang="en-US" altLang="zh-CN" sz="3200" dirty="0">
              <a:solidFill>
                <a:schemeClr val="bg1">
                  <a:lumMod val="65000"/>
                </a:schemeClr>
              </a:solidFill>
            </a:endParaRPr>
          </a:p>
          <a:p>
            <a:r>
              <a:rPr lang="zh-CN" altLang="en-US" sz="3200" dirty="0"/>
              <a:t>地理位置</a:t>
            </a:r>
            <a:endParaRPr lang="en-US" altLang="zh-CN" sz="3200" dirty="0"/>
          </a:p>
          <a:p>
            <a:pPr lvl="1"/>
            <a:r>
              <a:rPr lang="zh-CN" altLang="en-US" sz="2800" dirty="0"/>
              <a:t>经纬度、详细地址   </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算法</a:t>
            </a:r>
            <a:r>
              <a:rPr lang="en-US" altLang="zh-CN" sz="2800" dirty="0">
                <a:latin typeface="楷体" panose="02010609060101010101" pitchFamily="49" charset="-122"/>
                <a:ea typeface="楷体" panose="02010609060101010101" pitchFamily="49" charset="-122"/>
              </a:rPr>
              <a:t>==&gt;</a:t>
            </a:r>
            <a:r>
              <a:rPr lang="en-US" altLang="zh-CN" sz="2800" dirty="0"/>
              <a:t>  </a:t>
            </a:r>
            <a:r>
              <a:rPr lang="zh-CN" altLang="en-US" sz="2800" dirty="0"/>
              <a:t>区</a:t>
            </a:r>
            <a:r>
              <a:rPr lang="en-US" altLang="zh-CN" sz="2800" dirty="0"/>
              <a:t>(district)</a:t>
            </a:r>
            <a:endParaRPr lang="en-US" altLang="zh-CN" sz="2800" dirty="0">
              <a:latin typeface="楷体" panose="02010609060101010101" pitchFamily="49" charset="-122"/>
              <a:ea typeface="楷体" panose="02010609060101010101" pitchFamily="49" charset="-122"/>
            </a:endParaRPr>
          </a:p>
          <a:p>
            <a:pPr lvl="1"/>
            <a:endParaRPr lang="en-US" altLang="zh-CN" sz="2800" dirty="0"/>
          </a:p>
          <a:p>
            <a:r>
              <a:rPr lang="zh-CN" altLang="en-US" sz="3200" dirty="0">
                <a:solidFill>
                  <a:schemeClr val="bg1">
                    <a:lumMod val="65000"/>
                  </a:schemeClr>
                </a:solidFill>
              </a:rPr>
              <a:t>主营时间</a:t>
            </a:r>
            <a:endParaRPr lang="en-US" altLang="zh-CN" sz="3200" dirty="0">
              <a:solidFill>
                <a:schemeClr val="bg1">
                  <a:lumMod val="65000"/>
                </a:schemeClr>
              </a:solidFill>
            </a:endParaRPr>
          </a:p>
          <a:p>
            <a:pPr lvl="1"/>
            <a:endParaRPr lang="en-US" altLang="zh-CN" sz="2800" dirty="0"/>
          </a:p>
          <a:p>
            <a:endParaRPr lang="zh-CN" altLang="en-US" sz="3200" dirty="0"/>
          </a:p>
        </p:txBody>
      </p:sp>
      <p:pic>
        <p:nvPicPr>
          <p:cNvPr id="5" name="图片 4">
            <a:extLst>
              <a:ext uri="{FF2B5EF4-FFF2-40B4-BE49-F238E27FC236}">
                <a16:creationId xmlns:a16="http://schemas.microsoft.com/office/drawing/2014/main" id="{1BC18345-DADC-40C1-9022-4DEE775B32B2}"/>
              </a:ext>
            </a:extLst>
          </p:cNvPr>
          <p:cNvPicPr>
            <a:picLocks noChangeAspect="1"/>
          </p:cNvPicPr>
          <p:nvPr/>
        </p:nvPicPr>
        <p:blipFill rotWithShape="1">
          <a:blip r:embed="rId3">
            <a:extLst>
              <a:ext uri="{28A0092B-C50C-407E-A947-70E740481C1C}">
                <a14:useLocalDpi xmlns:a14="http://schemas.microsoft.com/office/drawing/2010/main" val="0"/>
              </a:ext>
            </a:extLst>
          </a:blip>
          <a:srcRect l="8505" t="10546" r="9606" b="2159"/>
          <a:stretch/>
        </p:blipFill>
        <p:spPr>
          <a:xfrm>
            <a:off x="850209" y="1885361"/>
            <a:ext cx="10491581" cy="3728023"/>
          </a:xfrm>
          <a:prstGeom prst="rect">
            <a:avLst/>
          </a:prstGeom>
        </p:spPr>
      </p:pic>
      <p:cxnSp>
        <p:nvCxnSpPr>
          <p:cNvPr id="7" name="直接连接符 6">
            <a:extLst>
              <a:ext uri="{FF2B5EF4-FFF2-40B4-BE49-F238E27FC236}">
                <a16:creationId xmlns:a16="http://schemas.microsoft.com/office/drawing/2014/main" id="{CA3EF3E9-C8CF-4402-B707-C9959B6D03BB}"/>
              </a:ext>
            </a:extLst>
          </p:cNvPr>
          <p:cNvCxnSpPr/>
          <p:nvPr/>
        </p:nvCxnSpPr>
        <p:spPr>
          <a:xfrm>
            <a:off x="303228" y="3617536"/>
            <a:ext cx="11585542"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F82E3D4-838B-4521-88E8-998AB0C92254}"/>
              </a:ext>
            </a:extLst>
          </p:cNvPr>
          <p:cNvSpPr txBox="1"/>
          <p:nvPr/>
        </p:nvSpPr>
        <p:spPr>
          <a:xfrm>
            <a:off x="8936611" y="2469182"/>
            <a:ext cx="1980029" cy="523220"/>
          </a:xfrm>
          <a:prstGeom prst="rect">
            <a:avLst/>
          </a:prstGeom>
          <a:noFill/>
        </p:spPr>
        <p:txBody>
          <a:bodyPr wrap="none" rtlCol="0">
            <a:spAutoFit/>
          </a:bodyPr>
          <a:lstStyle/>
          <a:p>
            <a:r>
              <a:rPr lang="zh-CN" altLang="en-US" sz="2800" dirty="0">
                <a:solidFill>
                  <a:schemeClr val="tx2"/>
                </a:solidFill>
              </a:rPr>
              <a:t>店铺密集区</a:t>
            </a:r>
          </a:p>
        </p:txBody>
      </p:sp>
      <p:sp>
        <p:nvSpPr>
          <p:cNvPr id="9" name="文本框 8">
            <a:extLst>
              <a:ext uri="{FF2B5EF4-FFF2-40B4-BE49-F238E27FC236}">
                <a16:creationId xmlns:a16="http://schemas.microsoft.com/office/drawing/2014/main" id="{14F24D88-73B0-4E8F-AA17-6C6F5918B2D4}"/>
              </a:ext>
            </a:extLst>
          </p:cNvPr>
          <p:cNvSpPr txBox="1"/>
          <p:nvPr/>
        </p:nvSpPr>
        <p:spPr>
          <a:xfrm>
            <a:off x="8936611" y="3789163"/>
            <a:ext cx="1980029" cy="523220"/>
          </a:xfrm>
          <a:prstGeom prst="rect">
            <a:avLst/>
          </a:prstGeom>
          <a:noFill/>
        </p:spPr>
        <p:txBody>
          <a:bodyPr wrap="none" rtlCol="0">
            <a:spAutoFit/>
          </a:bodyPr>
          <a:lstStyle/>
          <a:p>
            <a:r>
              <a:rPr lang="zh-CN" altLang="en-US" sz="2800" dirty="0">
                <a:solidFill>
                  <a:schemeClr val="tx2"/>
                </a:solidFill>
              </a:rPr>
              <a:t>店铺稀疏区</a:t>
            </a:r>
          </a:p>
        </p:txBody>
      </p:sp>
      <p:sp>
        <p:nvSpPr>
          <p:cNvPr id="10" name="文本框 9">
            <a:extLst>
              <a:ext uri="{FF2B5EF4-FFF2-40B4-BE49-F238E27FC236}">
                <a16:creationId xmlns:a16="http://schemas.microsoft.com/office/drawing/2014/main" id="{26D0C0D4-0A61-4950-A693-F10DD7BACC6B}"/>
              </a:ext>
            </a:extLst>
          </p:cNvPr>
          <p:cNvSpPr txBox="1"/>
          <p:nvPr/>
        </p:nvSpPr>
        <p:spPr>
          <a:xfrm>
            <a:off x="4756980" y="1731047"/>
            <a:ext cx="2678038" cy="584775"/>
          </a:xfrm>
          <a:prstGeom prst="rect">
            <a:avLst/>
          </a:prstGeom>
          <a:noFill/>
        </p:spPr>
        <p:txBody>
          <a:bodyPr wrap="square" rtlCol="0">
            <a:spAutoFit/>
          </a:bodyPr>
          <a:lstStyle/>
          <a:p>
            <a:r>
              <a:rPr lang="zh-CN" altLang="en-US" sz="3200" dirty="0"/>
              <a:t>各区店铺数量</a:t>
            </a:r>
          </a:p>
        </p:txBody>
      </p:sp>
    </p:spTree>
    <p:extLst>
      <p:ext uri="{BB962C8B-B14F-4D97-AF65-F5344CB8AC3E}">
        <p14:creationId xmlns:p14="http://schemas.microsoft.com/office/powerpoint/2010/main" val="183359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B76E5-EED5-46B3-9DBB-746D756929EE}"/>
              </a:ext>
            </a:extLst>
          </p:cNvPr>
          <p:cNvSpPr>
            <a:spLocks noGrp="1"/>
          </p:cNvSpPr>
          <p:nvPr>
            <p:ph type="title"/>
          </p:nvPr>
        </p:nvSpPr>
        <p:spPr/>
        <p:txBody>
          <a:bodyPr/>
          <a:lstStyle/>
          <a:p>
            <a:r>
              <a:rPr lang="zh-CN" altLang="en-US" dirty="0"/>
              <a:t>数据处理</a:t>
            </a:r>
            <a:r>
              <a:rPr lang="en-US" altLang="zh-CN" dirty="0"/>
              <a:t>——</a:t>
            </a:r>
            <a:r>
              <a:rPr lang="zh-CN" altLang="en-US" dirty="0"/>
              <a:t>其他因素</a:t>
            </a:r>
          </a:p>
        </p:txBody>
      </p:sp>
      <p:sp>
        <p:nvSpPr>
          <p:cNvPr id="3" name="内容占位符 2">
            <a:extLst>
              <a:ext uri="{FF2B5EF4-FFF2-40B4-BE49-F238E27FC236}">
                <a16:creationId xmlns:a16="http://schemas.microsoft.com/office/drawing/2014/main" id="{6DCE87D5-C25C-4C2E-8A0C-641653E9DF63}"/>
              </a:ext>
            </a:extLst>
          </p:cNvPr>
          <p:cNvSpPr>
            <a:spLocks noGrp="1"/>
          </p:cNvSpPr>
          <p:nvPr>
            <p:ph idx="1"/>
          </p:nvPr>
        </p:nvSpPr>
        <p:spPr>
          <a:xfrm>
            <a:off x="838200" y="1690688"/>
            <a:ext cx="10515600" cy="4486275"/>
          </a:xfrm>
        </p:spPr>
        <p:txBody>
          <a:bodyPr>
            <a:normAutofit/>
          </a:bodyPr>
          <a:lstStyle/>
          <a:p>
            <a:r>
              <a:rPr lang="zh-CN" altLang="en-US" sz="3200" dirty="0">
                <a:solidFill>
                  <a:schemeClr val="bg1">
                    <a:lumMod val="65000"/>
                  </a:schemeClr>
                </a:solidFill>
              </a:rPr>
              <a:t>优惠折扣</a:t>
            </a:r>
            <a:endParaRPr lang="en-US" altLang="zh-CN" sz="3200" dirty="0">
              <a:solidFill>
                <a:schemeClr val="bg1">
                  <a:lumMod val="65000"/>
                </a:schemeClr>
              </a:solidFill>
            </a:endParaRPr>
          </a:p>
          <a:p>
            <a:r>
              <a:rPr lang="zh-CN" altLang="en-US" sz="3200" dirty="0"/>
              <a:t>地理位置</a:t>
            </a:r>
            <a:endParaRPr lang="en-US" altLang="zh-CN" sz="3200" dirty="0"/>
          </a:p>
          <a:p>
            <a:pPr lvl="1"/>
            <a:r>
              <a:rPr lang="zh-CN" altLang="en-US" sz="2800" dirty="0"/>
              <a:t>经纬度、详细地址   </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算法</a:t>
            </a:r>
            <a:r>
              <a:rPr lang="en-US" altLang="zh-CN" sz="2800" dirty="0">
                <a:latin typeface="楷体" panose="02010609060101010101" pitchFamily="49" charset="-122"/>
                <a:ea typeface="楷体" panose="02010609060101010101" pitchFamily="49" charset="-122"/>
              </a:rPr>
              <a:t>==&gt;</a:t>
            </a:r>
            <a:r>
              <a:rPr lang="en-US" altLang="zh-CN" sz="2800" dirty="0"/>
              <a:t>  </a:t>
            </a:r>
            <a:r>
              <a:rPr lang="zh-CN" altLang="en-US" sz="2800" dirty="0"/>
              <a:t>区</a:t>
            </a:r>
            <a:r>
              <a:rPr lang="en-US" altLang="zh-CN" sz="2800" dirty="0"/>
              <a:t>(district)</a:t>
            </a:r>
            <a:endParaRPr lang="en-US" altLang="zh-CN" sz="2800" dirty="0">
              <a:latin typeface="楷体" panose="02010609060101010101" pitchFamily="49" charset="-122"/>
              <a:ea typeface="楷体" panose="02010609060101010101" pitchFamily="49" charset="-122"/>
            </a:endParaRPr>
          </a:p>
          <a:p>
            <a:pPr lvl="1"/>
            <a:r>
              <a:rPr lang="zh-CN" altLang="en-US" sz="2800" dirty="0"/>
              <a:t>店铺密集区</a:t>
            </a:r>
            <a:endParaRPr lang="en-US" altLang="zh-CN" sz="2800" dirty="0"/>
          </a:p>
          <a:p>
            <a:pPr lvl="2"/>
            <a:r>
              <a:rPr lang="zh-CN" altLang="en-US" sz="2700" dirty="0"/>
              <a:t>天河区（</a:t>
            </a:r>
            <a:r>
              <a:rPr lang="en-US" altLang="zh-CN" sz="2700" dirty="0"/>
              <a:t>694</a:t>
            </a:r>
            <a:r>
              <a:rPr lang="zh-CN" altLang="en-US" sz="2700" dirty="0"/>
              <a:t>）、番禺区（</a:t>
            </a:r>
            <a:r>
              <a:rPr lang="en-US" altLang="zh-CN" sz="2700" dirty="0"/>
              <a:t>634</a:t>
            </a:r>
            <a:r>
              <a:rPr lang="zh-CN" altLang="en-US" sz="2700" dirty="0"/>
              <a:t>）、白云区（</a:t>
            </a:r>
            <a:r>
              <a:rPr lang="en-US" altLang="zh-CN" sz="2700" dirty="0"/>
              <a:t>472</a:t>
            </a:r>
            <a:r>
              <a:rPr lang="zh-CN" altLang="en-US" sz="2700" dirty="0"/>
              <a:t>）</a:t>
            </a:r>
            <a:endParaRPr lang="en-US" altLang="zh-CN" sz="2700" dirty="0"/>
          </a:p>
          <a:p>
            <a:pPr lvl="1"/>
            <a:r>
              <a:rPr lang="zh-CN" altLang="en-US" sz="2800" dirty="0"/>
              <a:t>店铺稀疏区</a:t>
            </a:r>
            <a:endParaRPr lang="en-US" altLang="zh-CN" sz="2800" dirty="0"/>
          </a:p>
          <a:p>
            <a:pPr lvl="2"/>
            <a:r>
              <a:rPr lang="zh-CN" altLang="en-US" sz="2700" dirty="0"/>
              <a:t>其他区（</a:t>
            </a:r>
            <a:r>
              <a:rPr lang="en-US" altLang="zh-CN" sz="2700" dirty="0"/>
              <a:t>&lt;280</a:t>
            </a:r>
            <a:r>
              <a:rPr lang="zh-CN" altLang="en-US" sz="2700" dirty="0"/>
              <a:t>）</a:t>
            </a:r>
            <a:endParaRPr lang="en-US" altLang="zh-CN" sz="2700" dirty="0"/>
          </a:p>
          <a:p>
            <a:r>
              <a:rPr lang="zh-CN" altLang="en-US" sz="3200" dirty="0">
                <a:solidFill>
                  <a:schemeClr val="bg1">
                    <a:lumMod val="65000"/>
                  </a:schemeClr>
                </a:solidFill>
              </a:rPr>
              <a:t>主营时间</a:t>
            </a:r>
            <a:endParaRPr lang="en-US" altLang="zh-CN" sz="3200" dirty="0">
              <a:solidFill>
                <a:schemeClr val="bg1">
                  <a:lumMod val="65000"/>
                </a:schemeClr>
              </a:solidFill>
            </a:endParaRPr>
          </a:p>
        </p:txBody>
      </p:sp>
    </p:spTree>
    <p:extLst>
      <p:ext uri="{BB962C8B-B14F-4D97-AF65-F5344CB8AC3E}">
        <p14:creationId xmlns:p14="http://schemas.microsoft.com/office/powerpoint/2010/main" val="249518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DCE87D5-C25C-4C2E-8A0C-641653E9DF63}"/>
              </a:ext>
            </a:extLst>
          </p:cNvPr>
          <p:cNvSpPr>
            <a:spLocks noGrp="1"/>
          </p:cNvSpPr>
          <p:nvPr>
            <p:ph idx="1"/>
          </p:nvPr>
        </p:nvSpPr>
        <p:spPr/>
        <p:txBody>
          <a:bodyPr>
            <a:normAutofit/>
          </a:bodyPr>
          <a:lstStyle/>
          <a:p>
            <a:r>
              <a:rPr lang="zh-CN" altLang="en-US" sz="3200" dirty="0">
                <a:solidFill>
                  <a:schemeClr val="bg1">
                    <a:lumMod val="65000"/>
                  </a:schemeClr>
                </a:solidFill>
              </a:rPr>
              <a:t>优惠折扣</a:t>
            </a:r>
            <a:endParaRPr lang="en-US" altLang="zh-CN" sz="3200" dirty="0">
              <a:solidFill>
                <a:schemeClr val="bg1">
                  <a:lumMod val="65000"/>
                </a:schemeClr>
              </a:solidFill>
            </a:endParaRPr>
          </a:p>
          <a:p>
            <a:r>
              <a:rPr lang="zh-CN" altLang="en-US" sz="3200" dirty="0">
                <a:solidFill>
                  <a:schemeClr val="bg1">
                    <a:lumMod val="65000"/>
                  </a:schemeClr>
                </a:solidFill>
              </a:rPr>
              <a:t>地理位置</a:t>
            </a:r>
            <a:endParaRPr lang="en-US" altLang="zh-CN" sz="2800" dirty="0">
              <a:solidFill>
                <a:schemeClr val="bg1">
                  <a:lumMod val="65000"/>
                </a:schemeClr>
              </a:solidFill>
            </a:endParaRPr>
          </a:p>
          <a:p>
            <a:r>
              <a:rPr lang="zh-CN" altLang="en-US" sz="3200" dirty="0"/>
              <a:t>主营时间</a:t>
            </a:r>
            <a:endParaRPr lang="en-US" altLang="zh-CN" sz="3200" dirty="0"/>
          </a:p>
          <a:p>
            <a:pPr lvl="1"/>
            <a:r>
              <a:rPr lang="zh-CN" altLang="en-US" sz="2800" dirty="0"/>
              <a:t>依据</a:t>
            </a:r>
            <a:r>
              <a:rPr lang="zh-CN" altLang="en-US" sz="2800" b="1" dirty="0"/>
              <a:t>订单创建时间</a:t>
            </a:r>
            <a:r>
              <a:rPr lang="zh-CN" altLang="en-US" sz="2800" dirty="0"/>
              <a:t>划分</a:t>
            </a:r>
            <a:endParaRPr lang="en-US" altLang="zh-CN" sz="2800" dirty="0"/>
          </a:p>
          <a:p>
            <a:pPr lvl="2"/>
            <a:r>
              <a:rPr lang="zh-CN" altLang="zh-CN" sz="2700" dirty="0"/>
              <a:t>早餐</a:t>
            </a:r>
            <a:r>
              <a:rPr lang="en-US" altLang="zh-CN" sz="2700" dirty="0"/>
              <a:t>(breakfast)</a:t>
            </a:r>
            <a:r>
              <a:rPr lang="zh-CN" altLang="en-US" sz="2700" dirty="0"/>
              <a:t>：</a:t>
            </a:r>
            <a:r>
              <a:rPr lang="en-US" altLang="zh-CN" sz="2700" dirty="0"/>
              <a:t>4am-10am</a:t>
            </a:r>
          </a:p>
          <a:p>
            <a:pPr lvl="2"/>
            <a:r>
              <a:rPr lang="zh-CN" altLang="zh-CN" sz="2700" dirty="0"/>
              <a:t>午饭</a:t>
            </a:r>
            <a:r>
              <a:rPr lang="en-US" altLang="zh-CN" sz="2700" dirty="0"/>
              <a:t>(lunch)</a:t>
            </a:r>
            <a:r>
              <a:rPr lang="zh-CN" altLang="en-US" sz="2700" dirty="0"/>
              <a:t>：</a:t>
            </a:r>
            <a:r>
              <a:rPr lang="en-US" altLang="zh-CN" sz="2700" dirty="0"/>
              <a:t>10am-15pm</a:t>
            </a:r>
          </a:p>
          <a:p>
            <a:pPr lvl="2"/>
            <a:r>
              <a:rPr lang="zh-CN" altLang="zh-CN" sz="2700" dirty="0"/>
              <a:t>晚餐</a:t>
            </a:r>
            <a:r>
              <a:rPr lang="en-US" altLang="zh-CN" sz="2700" dirty="0"/>
              <a:t>(supper)</a:t>
            </a:r>
            <a:r>
              <a:rPr lang="zh-CN" altLang="en-US" sz="2700" dirty="0"/>
              <a:t>：</a:t>
            </a:r>
            <a:r>
              <a:rPr lang="en-US" altLang="zh-CN" sz="2700" dirty="0"/>
              <a:t>15pm-20pm</a:t>
            </a:r>
          </a:p>
          <a:p>
            <a:pPr lvl="2"/>
            <a:r>
              <a:rPr lang="zh-CN" altLang="zh-CN" sz="2700" dirty="0"/>
              <a:t>夜宵</a:t>
            </a:r>
            <a:r>
              <a:rPr lang="en-US" altLang="zh-CN" sz="2700" dirty="0"/>
              <a:t>(midnight)</a:t>
            </a:r>
            <a:r>
              <a:rPr lang="zh-CN" altLang="en-US" sz="2700" dirty="0"/>
              <a:t>：</a:t>
            </a:r>
            <a:r>
              <a:rPr lang="en-US" altLang="zh-CN" sz="2700" dirty="0"/>
              <a:t>20pm-4am</a:t>
            </a:r>
            <a:r>
              <a:rPr lang="zh-CN" altLang="en-US" sz="2700" dirty="0"/>
              <a:t>（次日）</a:t>
            </a:r>
            <a:endParaRPr lang="en-US" altLang="zh-CN" sz="2700" dirty="0"/>
          </a:p>
          <a:p>
            <a:endParaRPr lang="zh-CN" altLang="en-US" sz="3200" dirty="0"/>
          </a:p>
        </p:txBody>
      </p:sp>
      <p:sp>
        <p:nvSpPr>
          <p:cNvPr id="2" name="标题 1">
            <a:extLst>
              <a:ext uri="{FF2B5EF4-FFF2-40B4-BE49-F238E27FC236}">
                <a16:creationId xmlns:a16="http://schemas.microsoft.com/office/drawing/2014/main" id="{B4AB76E5-EED5-46B3-9DBB-746D756929EE}"/>
              </a:ext>
            </a:extLst>
          </p:cNvPr>
          <p:cNvSpPr>
            <a:spLocks noGrp="1"/>
          </p:cNvSpPr>
          <p:nvPr>
            <p:ph type="title"/>
          </p:nvPr>
        </p:nvSpPr>
        <p:spPr/>
        <p:txBody>
          <a:bodyPr/>
          <a:lstStyle/>
          <a:p>
            <a:r>
              <a:rPr lang="zh-CN" altLang="en-US" dirty="0"/>
              <a:t>数据处理</a:t>
            </a:r>
            <a:r>
              <a:rPr lang="en-US" altLang="zh-CN" dirty="0"/>
              <a:t>——</a:t>
            </a:r>
            <a:r>
              <a:rPr lang="zh-CN" altLang="en-US" dirty="0"/>
              <a:t>其他因素</a:t>
            </a:r>
          </a:p>
        </p:txBody>
      </p:sp>
      <p:pic>
        <p:nvPicPr>
          <p:cNvPr id="6" name="图片 5">
            <a:extLst>
              <a:ext uri="{FF2B5EF4-FFF2-40B4-BE49-F238E27FC236}">
                <a16:creationId xmlns:a16="http://schemas.microsoft.com/office/drawing/2014/main" id="{CFA75D78-5E7A-4456-B240-FF34B868D6F3}"/>
              </a:ext>
            </a:extLst>
          </p:cNvPr>
          <p:cNvPicPr>
            <a:picLocks noChangeAspect="1"/>
          </p:cNvPicPr>
          <p:nvPr/>
        </p:nvPicPr>
        <p:blipFill rotWithShape="1">
          <a:blip r:embed="rId2">
            <a:extLst>
              <a:ext uri="{28A0092B-C50C-407E-A947-70E740481C1C}">
                <a14:useLocalDpi xmlns:a14="http://schemas.microsoft.com/office/drawing/2010/main" val="0"/>
              </a:ext>
            </a:extLst>
          </a:blip>
          <a:srcRect l="6432" b="8985"/>
          <a:stretch/>
        </p:blipFill>
        <p:spPr>
          <a:xfrm>
            <a:off x="2486524" y="1825625"/>
            <a:ext cx="7218948" cy="4681323"/>
          </a:xfrm>
          <a:prstGeom prst="rect">
            <a:avLst/>
          </a:prstGeom>
        </p:spPr>
      </p:pic>
      <p:sp>
        <p:nvSpPr>
          <p:cNvPr id="7" name="文本框 6">
            <a:extLst>
              <a:ext uri="{FF2B5EF4-FFF2-40B4-BE49-F238E27FC236}">
                <a16:creationId xmlns:a16="http://schemas.microsoft.com/office/drawing/2014/main" id="{AD02680A-89F5-466D-A6CD-74E42A35BD6D}"/>
              </a:ext>
            </a:extLst>
          </p:cNvPr>
          <p:cNvSpPr txBox="1"/>
          <p:nvPr/>
        </p:nvSpPr>
        <p:spPr>
          <a:xfrm>
            <a:off x="4552193" y="1563293"/>
            <a:ext cx="3087609" cy="584775"/>
          </a:xfrm>
          <a:prstGeom prst="rect">
            <a:avLst/>
          </a:prstGeom>
          <a:noFill/>
        </p:spPr>
        <p:txBody>
          <a:bodyPr wrap="square" rtlCol="0">
            <a:spAutoFit/>
          </a:bodyPr>
          <a:lstStyle/>
          <a:p>
            <a:r>
              <a:rPr lang="zh-CN" altLang="en-US" sz="3200" dirty="0"/>
              <a:t>各时段订单均价</a:t>
            </a:r>
          </a:p>
        </p:txBody>
      </p:sp>
    </p:spTree>
    <p:extLst>
      <p:ext uri="{BB962C8B-B14F-4D97-AF65-F5344CB8AC3E}">
        <p14:creationId xmlns:p14="http://schemas.microsoft.com/office/powerpoint/2010/main" val="378390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B76E5-EED5-46B3-9DBB-746D756929EE}"/>
              </a:ext>
            </a:extLst>
          </p:cNvPr>
          <p:cNvSpPr>
            <a:spLocks noGrp="1"/>
          </p:cNvSpPr>
          <p:nvPr>
            <p:ph type="title"/>
          </p:nvPr>
        </p:nvSpPr>
        <p:spPr/>
        <p:txBody>
          <a:bodyPr/>
          <a:lstStyle/>
          <a:p>
            <a:r>
              <a:rPr lang="zh-CN" altLang="en-US" dirty="0"/>
              <a:t>数据处理</a:t>
            </a:r>
            <a:r>
              <a:rPr lang="en-US" altLang="zh-CN" dirty="0"/>
              <a:t>——</a:t>
            </a:r>
            <a:r>
              <a:rPr lang="zh-CN" altLang="en-US" dirty="0"/>
              <a:t>其他因素</a:t>
            </a:r>
          </a:p>
        </p:txBody>
      </p:sp>
      <p:sp>
        <p:nvSpPr>
          <p:cNvPr id="3" name="内容占位符 2">
            <a:extLst>
              <a:ext uri="{FF2B5EF4-FFF2-40B4-BE49-F238E27FC236}">
                <a16:creationId xmlns:a16="http://schemas.microsoft.com/office/drawing/2014/main" id="{6DCE87D5-C25C-4C2E-8A0C-641653E9DF63}"/>
              </a:ext>
            </a:extLst>
          </p:cNvPr>
          <p:cNvSpPr>
            <a:spLocks noGrp="1"/>
          </p:cNvSpPr>
          <p:nvPr>
            <p:ph idx="1"/>
          </p:nvPr>
        </p:nvSpPr>
        <p:spPr/>
        <p:txBody>
          <a:bodyPr>
            <a:normAutofit/>
          </a:bodyPr>
          <a:lstStyle/>
          <a:p>
            <a:r>
              <a:rPr lang="zh-CN" altLang="en-US" sz="3200" dirty="0">
                <a:solidFill>
                  <a:schemeClr val="bg1">
                    <a:lumMod val="65000"/>
                  </a:schemeClr>
                </a:solidFill>
              </a:rPr>
              <a:t>优惠折扣</a:t>
            </a:r>
            <a:endParaRPr lang="en-US" altLang="zh-CN" sz="3200" dirty="0">
              <a:solidFill>
                <a:schemeClr val="bg1">
                  <a:lumMod val="65000"/>
                </a:schemeClr>
              </a:solidFill>
            </a:endParaRPr>
          </a:p>
          <a:p>
            <a:r>
              <a:rPr lang="zh-CN" altLang="en-US" sz="3200" dirty="0">
                <a:solidFill>
                  <a:schemeClr val="bg1">
                    <a:lumMod val="65000"/>
                  </a:schemeClr>
                </a:solidFill>
              </a:rPr>
              <a:t>地理位置</a:t>
            </a:r>
            <a:endParaRPr lang="en-US" altLang="zh-CN" sz="2800" dirty="0">
              <a:solidFill>
                <a:schemeClr val="bg1">
                  <a:lumMod val="65000"/>
                </a:schemeClr>
              </a:solidFill>
            </a:endParaRPr>
          </a:p>
          <a:p>
            <a:r>
              <a:rPr lang="zh-CN" altLang="en-US" sz="3200" dirty="0"/>
              <a:t>主营时间</a:t>
            </a:r>
            <a:endParaRPr lang="en-US" altLang="zh-CN" sz="3200" dirty="0"/>
          </a:p>
          <a:p>
            <a:pPr lvl="1"/>
            <a:r>
              <a:rPr lang="zh-CN" altLang="en-US" sz="2800" dirty="0"/>
              <a:t>依据订单创建时间划分</a:t>
            </a:r>
            <a:endParaRPr lang="en-US" altLang="zh-CN" sz="2800" dirty="0"/>
          </a:p>
          <a:p>
            <a:pPr lvl="1"/>
            <a:r>
              <a:rPr lang="zh-CN" altLang="en-US" sz="2800" dirty="0"/>
              <a:t>订单层面 </a:t>
            </a:r>
            <a:r>
              <a:rPr lang="en-US" altLang="zh-CN" sz="2800" dirty="0">
                <a:sym typeface="Wingdings" panose="05000000000000000000" pitchFamily="2" charset="2"/>
              </a:rPr>
              <a:t> </a:t>
            </a:r>
            <a:r>
              <a:rPr lang="zh-CN" altLang="en-US" sz="2800" dirty="0">
                <a:sym typeface="Wingdings" panose="05000000000000000000" pitchFamily="2" charset="2"/>
              </a:rPr>
              <a:t>店铺层面：</a:t>
            </a:r>
            <a:endParaRPr lang="en-US" altLang="zh-CN" sz="2800" dirty="0">
              <a:sym typeface="Wingdings" panose="05000000000000000000" pitchFamily="2" charset="2"/>
            </a:endParaRPr>
          </a:p>
          <a:p>
            <a:pPr lvl="2"/>
            <a:r>
              <a:rPr lang="zh-CN" altLang="en-US" sz="2700" dirty="0">
                <a:sym typeface="Wingdings" panose="05000000000000000000" pitchFamily="2" charset="2"/>
              </a:rPr>
              <a:t>各时段的订单数占比</a:t>
            </a:r>
            <a:endParaRPr lang="en-US" altLang="zh-CN" sz="2700" dirty="0">
              <a:sym typeface="Wingdings" panose="05000000000000000000" pitchFamily="2" charset="2"/>
            </a:endParaRPr>
          </a:p>
          <a:p>
            <a:pPr lvl="2"/>
            <a:r>
              <a:rPr lang="zh-CN" altLang="en-US" sz="2700" dirty="0">
                <a:sym typeface="Wingdings" panose="05000000000000000000" pitchFamily="2" charset="2"/>
              </a:rPr>
              <a:t>各时段的订单均价</a:t>
            </a:r>
            <a:endParaRPr lang="en-US" altLang="zh-CN" sz="2700" dirty="0"/>
          </a:p>
          <a:p>
            <a:endParaRPr lang="zh-CN" altLang="en-US" sz="3200" dirty="0"/>
          </a:p>
        </p:txBody>
      </p:sp>
      <p:pic>
        <p:nvPicPr>
          <p:cNvPr id="4" name="图片 3">
            <a:extLst>
              <a:ext uri="{FF2B5EF4-FFF2-40B4-BE49-F238E27FC236}">
                <a16:creationId xmlns:a16="http://schemas.microsoft.com/office/drawing/2014/main" id="{1C81167F-573D-44F9-B36E-70172800B4AB}"/>
              </a:ext>
            </a:extLst>
          </p:cNvPr>
          <p:cNvPicPr>
            <a:picLocks noChangeAspect="1"/>
          </p:cNvPicPr>
          <p:nvPr/>
        </p:nvPicPr>
        <p:blipFill>
          <a:blip r:embed="rId2"/>
          <a:stretch>
            <a:fillRect/>
          </a:stretch>
        </p:blipFill>
        <p:spPr>
          <a:xfrm>
            <a:off x="6689541" y="1039927"/>
            <a:ext cx="4664260" cy="5137036"/>
          </a:xfrm>
          <a:prstGeom prst="rect">
            <a:avLst/>
          </a:prstGeom>
        </p:spPr>
      </p:pic>
      <p:cxnSp>
        <p:nvCxnSpPr>
          <p:cNvPr id="8" name="直接连接符 7">
            <a:extLst>
              <a:ext uri="{FF2B5EF4-FFF2-40B4-BE49-F238E27FC236}">
                <a16:creationId xmlns:a16="http://schemas.microsoft.com/office/drawing/2014/main" id="{79E0A295-7DA7-48B8-A592-ECB533B188A8}"/>
              </a:ext>
            </a:extLst>
          </p:cNvPr>
          <p:cNvCxnSpPr>
            <a:stCxn id="4" idx="0"/>
            <a:endCxn id="4" idx="2"/>
          </p:cNvCxnSpPr>
          <p:nvPr/>
        </p:nvCxnSpPr>
        <p:spPr>
          <a:xfrm>
            <a:off x="9021671" y="1039927"/>
            <a:ext cx="0" cy="513703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16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86558-CF87-4196-BA49-AF0E62C11FEA}"/>
              </a:ext>
            </a:extLst>
          </p:cNvPr>
          <p:cNvSpPr>
            <a:spLocks noGrp="1"/>
          </p:cNvSpPr>
          <p:nvPr>
            <p:ph type="title"/>
          </p:nvPr>
        </p:nvSpPr>
        <p:spPr>
          <a:xfrm>
            <a:off x="838200" y="523081"/>
            <a:ext cx="2691063" cy="5811837"/>
          </a:xfrm>
        </p:spPr>
        <p:txBody>
          <a:bodyPr>
            <a:normAutofit/>
          </a:bodyPr>
          <a:lstStyle/>
          <a:p>
            <a:r>
              <a:rPr lang="en-US" altLang="zh-CN" sz="4800" b="1" dirty="0"/>
              <a:t>Outlines</a:t>
            </a:r>
            <a:endParaRPr lang="zh-CN" altLang="en-US" sz="4800" b="1" dirty="0"/>
          </a:p>
        </p:txBody>
      </p:sp>
      <p:sp>
        <p:nvSpPr>
          <p:cNvPr id="3" name="内容占位符 2">
            <a:extLst>
              <a:ext uri="{FF2B5EF4-FFF2-40B4-BE49-F238E27FC236}">
                <a16:creationId xmlns:a16="http://schemas.microsoft.com/office/drawing/2014/main" id="{261D10DB-2EB4-430F-821D-EA9A4FAE51F8}"/>
              </a:ext>
            </a:extLst>
          </p:cNvPr>
          <p:cNvSpPr>
            <a:spLocks noGrp="1"/>
          </p:cNvSpPr>
          <p:nvPr>
            <p:ph idx="1"/>
          </p:nvPr>
        </p:nvSpPr>
        <p:spPr>
          <a:xfrm>
            <a:off x="4203032" y="657725"/>
            <a:ext cx="7150768" cy="5677193"/>
          </a:xfrm>
        </p:spPr>
        <p:txBody>
          <a:bodyPr>
            <a:normAutofit/>
          </a:bodyPr>
          <a:lstStyle/>
          <a:p>
            <a:pPr>
              <a:lnSpc>
                <a:spcPct val="100000"/>
              </a:lnSpc>
            </a:pPr>
            <a:r>
              <a:rPr lang="zh-CN" altLang="en-US" sz="3200" dirty="0">
                <a:solidFill>
                  <a:schemeClr val="bg1">
                    <a:lumMod val="65000"/>
                  </a:schemeClr>
                </a:solidFill>
              </a:rPr>
              <a:t>数据总览</a:t>
            </a:r>
            <a:endParaRPr lang="en-US" altLang="zh-CN" sz="3200" dirty="0">
              <a:solidFill>
                <a:schemeClr val="bg1">
                  <a:lumMod val="65000"/>
                </a:schemeClr>
              </a:solidFill>
            </a:endParaRPr>
          </a:p>
          <a:p>
            <a:pPr>
              <a:lnSpc>
                <a:spcPct val="100000"/>
              </a:lnSpc>
            </a:pPr>
            <a:r>
              <a:rPr lang="zh-CN" altLang="en-US" sz="3200" dirty="0">
                <a:solidFill>
                  <a:schemeClr val="bg1">
                    <a:lumMod val="65000"/>
                  </a:schemeClr>
                </a:solidFill>
              </a:rPr>
              <a:t>数据处理</a:t>
            </a:r>
            <a:endParaRPr lang="en-US" altLang="zh-CN" sz="3200" dirty="0">
              <a:solidFill>
                <a:schemeClr val="bg1">
                  <a:lumMod val="65000"/>
                </a:schemeClr>
              </a:solidFill>
            </a:endParaRPr>
          </a:p>
          <a:p>
            <a:pPr lvl="1">
              <a:lnSpc>
                <a:spcPct val="100000"/>
              </a:lnSpc>
            </a:pPr>
            <a:r>
              <a:rPr lang="zh-CN" altLang="en-US" sz="2800" dirty="0">
                <a:solidFill>
                  <a:schemeClr val="bg1">
                    <a:lumMod val="65000"/>
                  </a:schemeClr>
                </a:solidFill>
              </a:rPr>
              <a:t>店名标定</a:t>
            </a:r>
            <a:endParaRPr lang="en-US" altLang="zh-CN" sz="2800" dirty="0">
              <a:solidFill>
                <a:schemeClr val="bg1">
                  <a:lumMod val="65000"/>
                </a:schemeClr>
              </a:solidFill>
            </a:endParaRPr>
          </a:p>
          <a:p>
            <a:pPr lvl="1">
              <a:lnSpc>
                <a:spcPct val="100000"/>
              </a:lnSpc>
            </a:pPr>
            <a:r>
              <a:rPr lang="zh-CN" altLang="en-US" sz="2800" dirty="0">
                <a:solidFill>
                  <a:schemeClr val="bg1">
                    <a:lumMod val="65000"/>
                  </a:schemeClr>
                </a:solidFill>
              </a:rPr>
              <a:t>其他因素</a:t>
            </a:r>
            <a:endParaRPr lang="en-US" altLang="zh-CN" sz="2800" dirty="0">
              <a:solidFill>
                <a:schemeClr val="bg1">
                  <a:lumMod val="65000"/>
                </a:schemeClr>
              </a:solidFill>
            </a:endParaRPr>
          </a:p>
          <a:p>
            <a:pPr>
              <a:lnSpc>
                <a:spcPct val="100000"/>
              </a:lnSpc>
            </a:pPr>
            <a:r>
              <a:rPr lang="zh-CN" altLang="en-US" sz="3200" dirty="0"/>
              <a:t>数据分析</a:t>
            </a:r>
            <a:endParaRPr lang="en-US" altLang="zh-CN" sz="3200" dirty="0"/>
          </a:p>
          <a:p>
            <a:pPr lvl="1">
              <a:lnSpc>
                <a:spcPct val="100000"/>
              </a:lnSpc>
            </a:pPr>
            <a:r>
              <a:rPr lang="zh-CN" altLang="en-US" sz="2800" dirty="0"/>
              <a:t>整体分析</a:t>
            </a:r>
            <a:endParaRPr lang="en-US" altLang="zh-CN" sz="2800" dirty="0"/>
          </a:p>
          <a:p>
            <a:pPr lvl="1">
              <a:lnSpc>
                <a:spcPct val="100000"/>
              </a:lnSpc>
            </a:pPr>
            <a:r>
              <a:rPr lang="zh-CN" altLang="en-US" sz="2800" dirty="0"/>
              <a:t>分类分析</a:t>
            </a:r>
            <a:endParaRPr lang="en-US" altLang="zh-CN" sz="2800" dirty="0"/>
          </a:p>
          <a:p>
            <a:pPr>
              <a:lnSpc>
                <a:spcPct val="100000"/>
              </a:lnSpc>
            </a:pPr>
            <a:r>
              <a:rPr lang="zh-CN" altLang="en-US" sz="3200" dirty="0">
                <a:solidFill>
                  <a:schemeClr val="bg1">
                    <a:lumMod val="65000"/>
                  </a:schemeClr>
                </a:solidFill>
              </a:rPr>
              <a:t>结论</a:t>
            </a:r>
            <a:endParaRPr lang="zh-CN" altLang="en-US" sz="3600" dirty="0">
              <a:solidFill>
                <a:schemeClr val="bg1">
                  <a:lumMod val="65000"/>
                </a:schemeClr>
              </a:solidFill>
            </a:endParaRPr>
          </a:p>
        </p:txBody>
      </p:sp>
      <p:cxnSp>
        <p:nvCxnSpPr>
          <p:cNvPr id="5" name="直接连接符 4">
            <a:extLst>
              <a:ext uri="{FF2B5EF4-FFF2-40B4-BE49-F238E27FC236}">
                <a16:creationId xmlns:a16="http://schemas.microsoft.com/office/drawing/2014/main" id="{4EFFFBC0-852A-4FC5-BFCD-74F0F017660D}"/>
              </a:ext>
            </a:extLst>
          </p:cNvPr>
          <p:cNvCxnSpPr/>
          <p:nvPr/>
        </p:nvCxnSpPr>
        <p:spPr>
          <a:xfrm>
            <a:off x="3753853" y="523081"/>
            <a:ext cx="0" cy="58118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40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7074E2D-CDB0-4448-8595-B218CBFE3FD2}"/>
              </a:ext>
            </a:extLst>
          </p:cNvPr>
          <p:cNvSpPr>
            <a:spLocks noGrp="1"/>
          </p:cNvSpPr>
          <p:nvPr>
            <p:ph type="title"/>
          </p:nvPr>
        </p:nvSpPr>
        <p:spPr>
          <a:xfrm>
            <a:off x="838200" y="365125"/>
            <a:ext cx="10515600" cy="1325563"/>
          </a:xfrm>
        </p:spPr>
        <p:txBody>
          <a:bodyPr/>
          <a:lstStyle/>
          <a:p>
            <a:r>
              <a:rPr lang="zh-CN" altLang="en-US" dirty="0"/>
              <a:t>数据分析</a:t>
            </a:r>
            <a:r>
              <a:rPr lang="en-US" altLang="zh-CN" dirty="0"/>
              <a:t>——</a:t>
            </a:r>
            <a:r>
              <a:rPr lang="zh-CN" altLang="en-US" dirty="0"/>
              <a:t>整体分析</a:t>
            </a:r>
          </a:p>
        </p:txBody>
      </p:sp>
      <p:sp>
        <p:nvSpPr>
          <p:cNvPr id="5" name="内容占位符 2">
            <a:extLst>
              <a:ext uri="{FF2B5EF4-FFF2-40B4-BE49-F238E27FC236}">
                <a16:creationId xmlns:a16="http://schemas.microsoft.com/office/drawing/2014/main" id="{CA677A4D-F86D-0440-800B-4E102A9AD9A0}"/>
              </a:ext>
            </a:extLst>
          </p:cNvPr>
          <p:cNvSpPr>
            <a:spLocks noGrp="1"/>
          </p:cNvSpPr>
          <p:nvPr>
            <p:ph idx="1"/>
          </p:nvPr>
        </p:nvSpPr>
        <p:spPr>
          <a:xfrm>
            <a:off x="838200" y="1825625"/>
            <a:ext cx="10515600" cy="4351338"/>
          </a:xfrm>
        </p:spPr>
        <p:txBody>
          <a:bodyPr>
            <a:normAutofit/>
          </a:bodyPr>
          <a:lstStyle/>
          <a:p>
            <a:r>
              <a:rPr lang="zh-CN" altLang="en-US" sz="3200" dirty="0"/>
              <a:t>统计分析</a:t>
            </a:r>
            <a:endParaRPr lang="en-US" altLang="zh-CN" sz="3200" dirty="0"/>
          </a:p>
          <a:p>
            <a:pPr lvl="1"/>
            <a:r>
              <a:rPr lang="zh-CN" altLang="en-US" sz="2800" dirty="0"/>
              <a:t>订单均价与店名的关系</a:t>
            </a:r>
            <a:endParaRPr lang="en-US" altLang="zh-CN" sz="2800" dirty="0"/>
          </a:p>
          <a:p>
            <a:pPr lvl="1"/>
            <a:r>
              <a:rPr lang="zh-CN" altLang="en-US" sz="2800" dirty="0">
                <a:solidFill>
                  <a:schemeClr val="bg1">
                    <a:lumMod val="65000"/>
                  </a:schemeClr>
                </a:solidFill>
              </a:rPr>
              <a:t>订单销量与店名的关系</a:t>
            </a:r>
            <a:endParaRPr lang="en-US" altLang="zh-CN" sz="2800" dirty="0">
              <a:solidFill>
                <a:schemeClr val="bg1">
                  <a:lumMod val="65000"/>
                </a:schemeClr>
              </a:solidFill>
            </a:endParaRPr>
          </a:p>
          <a:p>
            <a:r>
              <a:rPr lang="zh-CN" altLang="en-US" sz="3200" dirty="0">
                <a:solidFill>
                  <a:schemeClr val="bg1">
                    <a:lumMod val="65000"/>
                  </a:schemeClr>
                </a:solidFill>
              </a:rPr>
              <a:t>回归分析</a:t>
            </a:r>
            <a:endParaRPr lang="en-US" altLang="zh-CN" sz="3200" dirty="0">
              <a:solidFill>
                <a:schemeClr val="bg1">
                  <a:lumMod val="65000"/>
                </a:schemeClr>
              </a:solidFill>
            </a:endParaRPr>
          </a:p>
          <a:p>
            <a:pPr marL="0" indent="0">
              <a:buNone/>
            </a:pPr>
            <a:endParaRPr lang="zh-CN" altLang="en-US" sz="3200" dirty="0"/>
          </a:p>
        </p:txBody>
      </p:sp>
      <p:pic>
        <p:nvPicPr>
          <p:cNvPr id="1025" name="Picture 1" descr="page7image28296624">
            <a:extLst>
              <a:ext uri="{FF2B5EF4-FFF2-40B4-BE49-F238E27FC236}">
                <a16:creationId xmlns:a16="http://schemas.microsoft.com/office/drawing/2014/main" id="{FD2A7ECB-5F95-3640-BF40-ED3C0E500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2187575"/>
            <a:ext cx="9898380" cy="41243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AFB8983-AF8F-1B41-9D23-D8F9F9A1B3A4}"/>
              </a:ext>
            </a:extLst>
          </p:cNvPr>
          <p:cNvSpPr txBox="1"/>
          <p:nvPr/>
        </p:nvSpPr>
        <p:spPr>
          <a:xfrm>
            <a:off x="5092505" y="6311900"/>
            <a:ext cx="2723823" cy="646331"/>
          </a:xfrm>
          <a:prstGeom prst="rect">
            <a:avLst/>
          </a:prstGeom>
          <a:noFill/>
        </p:spPr>
        <p:txBody>
          <a:bodyPr wrap="none" rtlCol="0">
            <a:spAutoFit/>
          </a:bodyPr>
          <a:lstStyle/>
          <a:p>
            <a:r>
              <a:rPr lang="zh-CN" altLang="zh-CN" dirty="0"/>
              <a:t>图：订单均价与店名关系</a:t>
            </a:r>
          </a:p>
          <a:p>
            <a:endParaRPr kumimoji="1" lang="zh-CN" altLang="en-US" dirty="0"/>
          </a:p>
        </p:txBody>
      </p:sp>
    </p:spTree>
    <p:extLst>
      <p:ext uri="{BB962C8B-B14F-4D97-AF65-F5344CB8AC3E}">
        <p14:creationId xmlns:p14="http://schemas.microsoft.com/office/powerpoint/2010/main" val="154290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7074E2D-CDB0-4448-8595-B218CBFE3FD2}"/>
              </a:ext>
            </a:extLst>
          </p:cNvPr>
          <p:cNvSpPr>
            <a:spLocks noGrp="1"/>
          </p:cNvSpPr>
          <p:nvPr>
            <p:ph type="title"/>
          </p:nvPr>
        </p:nvSpPr>
        <p:spPr>
          <a:xfrm>
            <a:off x="838200" y="365125"/>
            <a:ext cx="10515600" cy="1325563"/>
          </a:xfrm>
        </p:spPr>
        <p:txBody>
          <a:bodyPr/>
          <a:lstStyle/>
          <a:p>
            <a:r>
              <a:rPr lang="zh-CN" altLang="en-US" dirty="0"/>
              <a:t>数据分析</a:t>
            </a:r>
            <a:r>
              <a:rPr lang="en-US" altLang="zh-CN" dirty="0"/>
              <a:t>——</a:t>
            </a:r>
            <a:r>
              <a:rPr lang="zh-CN" altLang="en-US" dirty="0"/>
              <a:t>整体分析</a:t>
            </a:r>
          </a:p>
        </p:txBody>
      </p:sp>
      <p:sp>
        <p:nvSpPr>
          <p:cNvPr id="5" name="内容占位符 2">
            <a:extLst>
              <a:ext uri="{FF2B5EF4-FFF2-40B4-BE49-F238E27FC236}">
                <a16:creationId xmlns:a16="http://schemas.microsoft.com/office/drawing/2014/main" id="{CA677A4D-F86D-0440-800B-4E102A9AD9A0}"/>
              </a:ext>
            </a:extLst>
          </p:cNvPr>
          <p:cNvSpPr>
            <a:spLocks noGrp="1"/>
          </p:cNvSpPr>
          <p:nvPr>
            <p:ph idx="1"/>
          </p:nvPr>
        </p:nvSpPr>
        <p:spPr>
          <a:xfrm>
            <a:off x="838200" y="1825625"/>
            <a:ext cx="10515600" cy="4351338"/>
          </a:xfrm>
        </p:spPr>
        <p:txBody>
          <a:bodyPr>
            <a:normAutofit/>
          </a:bodyPr>
          <a:lstStyle/>
          <a:p>
            <a:r>
              <a:rPr lang="zh-CN" altLang="en-US" sz="3200" dirty="0"/>
              <a:t>统计分析</a:t>
            </a:r>
            <a:endParaRPr lang="en-US" altLang="zh-CN" sz="3200" dirty="0"/>
          </a:p>
          <a:p>
            <a:pPr lvl="1"/>
            <a:r>
              <a:rPr lang="zh-CN" altLang="en-US" sz="2800" dirty="0">
                <a:solidFill>
                  <a:schemeClr val="bg1">
                    <a:lumMod val="65000"/>
                  </a:schemeClr>
                </a:solidFill>
              </a:rPr>
              <a:t>订单均价与店名的关系</a:t>
            </a:r>
            <a:endParaRPr lang="en-US" altLang="zh-CN" sz="2800" dirty="0">
              <a:solidFill>
                <a:schemeClr val="bg1">
                  <a:lumMod val="65000"/>
                </a:schemeClr>
              </a:solidFill>
            </a:endParaRPr>
          </a:p>
          <a:p>
            <a:pPr lvl="1"/>
            <a:r>
              <a:rPr lang="zh-CN" altLang="en-US" sz="2800" dirty="0"/>
              <a:t>订单销量与店名的关系</a:t>
            </a:r>
            <a:endParaRPr lang="en-US" altLang="zh-CN" sz="2800" dirty="0"/>
          </a:p>
          <a:p>
            <a:r>
              <a:rPr lang="zh-CN" altLang="en-US" sz="3200" dirty="0">
                <a:solidFill>
                  <a:schemeClr val="bg1">
                    <a:lumMod val="65000"/>
                  </a:schemeClr>
                </a:solidFill>
              </a:rPr>
              <a:t>回归分析</a:t>
            </a:r>
            <a:endParaRPr lang="en-US" altLang="zh-CN" sz="3200" dirty="0">
              <a:solidFill>
                <a:schemeClr val="bg1">
                  <a:lumMod val="65000"/>
                </a:schemeClr>
              </a:solidFill>
            </a:endParaRPr>
          </a:p>
          <a:p>
            <a:pPr marL="0" indent="0">
              <a:buNone/>
            </a:pPr>
            <a:endParaRPr lang="zh-CN" altLang="en-US" sz="3200" dirty="0"/>
          </a:p>
        </p:txBody>
      </p:sp>
      <p:grpSp>
        <p:nvGrpSpPr>
          <p:cNvPr id="7" name="组合 6">
            <a:extLst>
              <a:ext uri="{FF2B5EF4-FFF2-40B4-BE49-F238E27FC236}">
                <a16:creationId xmlns:a16="http://schemas.microsoft.com/office/drawing/2014/main" id="{8C40B2DD-8BEA-2A4F-A512-17E472D36DD9}"/>
              </a:ext>
            </a:extLst>
          </p:cNvPr>
          <p:cNvGrpSpPr/>
          <p:nvPr/>
        </p:nvGrpSpPr>
        <p:grpSpPr>
          <a:xfrm>
            <a:off x="2006915" y="1690688"/>
            <a:ext cx="9224017" cy="4099564"/>
            <a:chOff x="2221228" y="1825625"/>
            <a:chExt cx="9224017" cy="4099564"/>
          </a:xfrm>
        </p:grpSpPr>
        <p:pic>
          <p:nvPicPr>
            <p:cNvPr id="16" name="Picture" descr="店名对销量的影响">
              <a:extLst>
                <a:ext uri="{FF2B5EF4-FFF2-40B4-BE49-F238E27FC236}">
                  <a16:creationId xmlns:a16="http://schemas.microsoft.com/office/drawing/2014/main" id="{568FC748-C41A-A747-BBB5-B13E3D86841C}"/>
                </a:ext>
              </a:extLst>
            </p:cNvPr>
            <p:cNvPicPr/>
            <p:nvPr/>
          </p:nvPicPr>
          <p:blipFill>
            <a:blip r:embed="rId3"/>
            <a:stretch>
              <a:fillRect/>
            </a:stretch>
          </p:blipFill>
          <p:spPr bwMode="auto">
            <a:xfrm>
              <a:off x="2221228" y="1825625"/>
              <a:ext cx="3074673" cy="4099564"/>
            </a:xfrm>
            <a:prstGeom prst="rect">
              <a:avLst/>
            </a:prstGeom>
            <a:noFill/>
            <a:ln w="9525">
              <a:noFill/>
              <a:headEnd/>
              <a:tailEnd/>
            </a:ln>
          </p:spPr>
        </p:pic>
        <p:pic>
          <p:nvPicPr>
            <p:cNvPr id="17" name="Picture" descr="店名对销量的影响">
              <a:extLst>
                <a:ext uri="{FF2B5EF4-FFF2-40B4-BE49-F238E27FC236}">
                  <a16:creationId xmlns:a16="http://schemas.microsoft.com/office/drawing/2014/main" id="{0328A501-06A6-3F45-884C-6DA15259B409}"/>
                </a:ext>
              </a:extLst>
            </p:cNvPr>
            <p:cNvPicPr/>
            <p:nvPr/>
          </p:nvPicPr>
          <p:blipFill>
            <a:blip r:embed="rId4"/>
            <a:stretch>
              <a:fillRect/>
            </a:stretch>
          </p:blipFill>
          <p:spPr bwMode="auto">
            <a:xfrm>
              <a:off x="5295900" y="1825625"/>
              <a:ext cx="3074673" cy="4099564"/>
            </a:xfrm>
            <a:prstGeom prst="rect">
              <a:avLst/>
            </a:prstGeom>
            <a:noFill/>
            <a:ln w="9525">
              <a:noFill/>
              <a:headEnd/>
              <a:tailEnd/>
            </a:ln>
          </p:spPr>
        </p:pic>
        <p:pic>
          <p:nvPicPr>
            <p:cNvPr id="18" name="Picture" descr="店名对销量的影响">
              <a:extLst>
                <a:ext uri="{FF2B5EF4-FFF2-40B4-BE49-F238E27FC236}">
                  <a16:creationId xmlns:a16="http://schemas.microsoft.com/office/drawing/2014/main" id="{90905B09-0B31-CD4B-8F49-5A30A4092139}"/>
                </a:ext>
              </a:extLst>
            </p:cNvPr>
            <p:cNvPicPr/>
            <p:nvPr/>
          </p:nvPicPr>
          <p:blipFill>
            <a:blip r:embed="rId5"/>
            <a:stretch>
              <a:fillRect/>
            </a:stretch>
          </p:blipFill>
          <p:spPr bwMode="auto">
            <a:xfrm>
              <a:off x="8370572" y="1825625"/>
              <a:ext cx="3074673" cy="4099564"/>
            </a:xfrm>
            <a:prstGeom prst="rect">
              <a:avLst/>
            </a:prstGeom>
            <a:noFill/>
            <a:ln w="9525">
              <a:noFill/>
              <a:headEnd/>
              <a:tailEnd/>
            </a:ln>
          </p:spPr>
        </p:pic>
      </p:grpSp>
      <p:sp>
        <p:nvSpPr>
          <p:cNvPr id="2" name="文本框 1">
            <a:extLst>
              <a:ext uri="{FF2B5EF4-FFF2-40B4-BE49-F238E27FC236}">
                <a16:creationId xmlns:a16="http://schemas.microsoft.com/office/drawing/2014/main" id="{76261C64-AA80-4543-94E7-F9D253BC5474}"/>
              </a:ext>
            </a:extLst>
          </p:cNvPr>
          <p:cNvSpPr txBox="1"/>
          <p:nvPr/>
        </p:nvSpPr>
        <p:spPr>
          <a:xfrm>
            <a:off x="5372428" y="5853797"/>
            <a:ext cx="2492990" cy="646331"/>
          </a:xfrm>
          <a:prstGeom prst="rect">
            <a:avLst/>
          </a:prstGeom>
          <a:noFill/>
        </p:spPr>
        <p:txBody>
          <a:bodyPr wrap="none" rtlCol="0">
            <a:spAutoFit/>
          </a:bodyPr>
          <a:lstStyle/>
          <a:p>
            <a:r>
              <a:rPr lang="zh-CN" altLang="zh-CN" dirty="0"/>
              <a:t>图：店名对销量的影响</a:t>
            </a:r>
          </a:p>
          <a:p>
            <a:endParaRPr kumimoji="1" lang="zh-CN" altLang="en-US" dirty="0"/>
          </a:p>
        </p:txBody>
      </p:sp>
    </p:spTree>
    <p:extLst>
      <p:ext uri="{BB962C8B-B14F-4D97-AF65-F5344CB8AC3E}">
        <p14:creationId xmlns:p14="http://schemas.microsoft.com/office/powerpoint/2010/main" val="199898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7074E2D-CDB0-4448-8595-B218CBFE3FD2}"/>
              </a:ext>
            </a:extLst>
          </p:cNvPr>
          <p:cNvSpPr>
            <a:spLocks noGrp="1"/>
          </p:cNvSpPr>
          <p:nvPr>
            <p:ph type="title"/>
          </p:nvPr>
        </p:nvSpPr>
        <p:spPr>
          <a:xfrm>
            <a:off x="838200" y="365125"/>
            <a:ext cx="10515600" cy="1325563"/>
          </a:xfrm>
        </p:spPr>
        <p:txBody>
          <a:bodyPr/>
          <a:lstStyle/>
          <a:p>
            <a:r>
              <a:rPr lang="zh-CN" altLang="en-US" dirty="0"/>
              <a:t>数据分析</a:t>
            </a:r>
            <a:r>
              <a:rPr lang="en-US" altLang="zh-CN" dirty="0"/>
              <a:t>——</a:t>
            </a:r>
            <a:r>
              <a:rPr lang="zh-CN" altLang="en-US" dirty="0"/>
              <a:t>整体分析</a:t>
            </a:r>
          </a:p>
        </p:txBody>
      </p:sp>
      <p:sp>
        <p:nvSpPr>
          <p:cNvPr id="5" name="内容占位符 2">
            <a:extLst>
              <a:ext uri="{FF2B5EF4-FFF2-40B4-BE49-F238E27FC236}">
                <a16:creationId xmlns:a16="http://schemas.microsoft.com/office/drawing/2014/main" id="{CA677A4D-F86D-0440-800B-4E102A9AD9A0}"/>
              </a:ext>
            </a:extLst>
          </p:cNvPr>
          <p:cNvSpPr>
            <a:spLocks noGrp="1"/>
          </p:cNvSpPr>
          <p:nvPr>
            <p:ph idx="1"/>
          </p:nvPr>
        </p:nvSpPr>
        <p:spPr>
          <a:xfrm>
            <a:off x="838200" y="1825625"/>
            <a:ext cx="10515600" cy="4351338"/>
          </a:xfrm>
        </p:spPr>
        <p:txBody>
          <a:bodyPr>
            <a:normAutofit/>
          </a:bodyPr>
          <a:lstStyle/>
          <a:p>
            <a:r>
              <a:rPr lang="zh-CN" altLang="en-US" sz="3200" dirty="0">
                <a:solidFill>
                  <a:schemeClr val="bg1">
                    <a:lumMod val="65000"/>
                  </a:schemeClr>
                </a:solidFill>
              </a:rPr>
              <a:t>统计分析</a:t>
            </a:r>
            <a:endParaRPr lang="en-US" altLang="zh-CN" sz="3200" dirty="0">
              <a:solidFill>
                <a:schemeClr val="bg1">
                  <a:lumMod val="65000"/>
                </a:schemeClr>
              </a:solidFill>
            </a:endParaRPr>
          </a:p>
          <a:p>
            <a:r>
              <a:rPr lang="zh-CN" altLang="en-US" sz="3200" dirty="0"/>
              <a:t>回归分析</a:t>
            </a:r>
            <a:endParaRPr lang="en-US" altLang="zh-CN" sz="3200" dirty="0"/>
          </a:p>
          <a:p>
            <a:pPr lvl="1"/>
            <a:r>
              <a:rPr lang="zh-CN" altLang="en-US" sz="2800" dirty="0"/>
              <a:t>以订单均价为因变量</a:t>
            </a:r>
            <a:endParaRPr lang="en-US" altLang="zh-CN" sz="2800" dirty="0"/>
          </a:p>
          <a:p>
            <a:pPr lvl="1"/>
            <a:r>
              <a:rPr lang="zh-CN" altLang="en-US" sz="2800" dirty="0">
                <a:solidFill>
                  <a:schemeClr val="bg1">
                    <a:lumMod val="65000"/>
                  </a:schemeClr>
                </a:solidFill>
              </a:rPr>
              <a:t>以销量为因变量</a:t>
            </a:r>
            <a:endParaRPr lang="en-US" altLang="zh-CN" sz="2800" dirty="0">
              <a:solidFill>
                <a:schemeClr val="bg1">
                  <a:lumMod val="65000"/>
                </a:schemeClr>
              </a:solidFill>
            </a:endParaRPr>
          </a:p>
          <a:p>
            <a:pPr marL="0" indent="0">
              <a:buNone/>
            </a:pPr>
            <a:endParaRPr lang="zh-CN" altLang="en-US" sz="3200" dirty="0"/>
          </a:p>
        </p:txBody>
      </p:sp>
      <p:pic>
        <p:nvPicPr>
          <p:cNvPr id="3073" name="Picture 1" descr="page11image27655408">
            <a:extLst>
              <a:ext uri="{FF2B5EF4-FFF2-40B4-BE49-F238E27FC236}">
                <a16:creationId xmlns:a16="http://schemas.microsoft.com/office/drawing/2014/main" id="{FA30AA12-CC41-C444-BFF8-F6904C3D2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458" y="1644650"/>
            <a:ext cx="8726805" cy="48482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058572E-9F9F-1744-8DCD-6B8CE9EB2FCF}"/>
              </a:ext>
            </a:extLst>
          </p:cNvPr>
          <p:cNvSpPr txBox="1"/>
          <p:nvPr/>
        </p:nvSpPr>
        <p:spPr>
          <a:xfrm>
            <a:off x="5092035" y="6311900"/>
            <a:ext cx="4339650" cy="646331"/>
          </a:xfrm>
          <a:prstGeom prst="rect">
            <a:avLst/>
          </a:prstGeom>
          <a:noFill/>
        </p:spPr>
        <p:txBody>
          <a:bodyPr wrap="none" rtlCol="0">
            <a:spAutoFit/>
          </a:bodyPr>
          <a:lstStyle/>
          <a:p>
            <a:r>
              <a:rPr lang="zh-CN" altLang="zh-CN" dirty="0"/>
              <a:t>图：以订单均价为因变量的回归分析结果</a:t>
            </a:r>
          </a:p>
          <a:p>
            <a:endParaRPr kumimoji="1" lang="zh-CN" altLang="en-US" dirty="0"/>
          </a:p>
        </p:txBody>
      </p:sp>
    </p:spTree>
    <p:extLst>
      <p:ext uri="{BB962C8B-B14F-4D97-AF65-F5344CB8AC3E}">
        <p14:creationId xmlns:p14="http://schemas.microsoft.com/office/powerpoint/2010/main" val="220163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3"/>
                                        </p:tgtEl>
                                        <p:attrNameLst>
                                          <p:attrName>style.visibility</p:attrName>
                                        </p:attrNameLst>
                                      </p:cBhvr>
                                      <p:to>
                                        <p:strVal val="visible"/>
                                      </p:to>
                                    </p:set>
                                    <p:animEffect transition="in" filter="fade">
                                      <p:cBhvr>
                                        <p:cTn id="7" dur="500"/>
                                        <p:tgtEl>
                                          <p:spTgt spid="30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44EC3-9AFD-44E4-B297-465EE9C88CD0}"/>
              </a:ext>
            </a:extLst>
          </p:cNvPr>
          <p:cNvSpPr>
            <a:spLocks noGrp="1"/>
          </p:cNvSpPr>
          <p:nvPr>
            <p:ph type="title"/>
          </p:nvPr>
        </p:nvSpPr>
        <p:spPr/>
        <p:txBody>
          <a:bodyPr/>
          <a:lstStyle/>
          <a:p>
            <a:r>
              <a:rPr lang="en-US" altLang="zh-CN" b="1" dirty="0"/>
              <a:t>Intro</a:t>
            </a:r>
            <a:endParaRPr lang="zh-CN" altLang="en-US" b="1" dirty="0"/>
          </a:p>
        </p:txBody>
      </p:sp>
      <p:sp>
        <p:nvSpPr>
          <p:cNvPr id="3" name="内容占位符 2">
            <a:extLst>
              <a:ext uri="{FF2B5EF4-FFF2-40B4-BE49-F238E27FC236}">
                <a16:creationId xmlns:a16="http://schemas.microsoft.com/office/drawing/2014/main" id="{FE2CB1AF-15CF-4BD1-80F2-EE5250CB85D7}"/>
              </a:ext>
            </a:extLst>
          </p:cNvPr>
          <p:cNvSpPr>
            <a:spLocks noGrp="1"/>
          </p:cNvSpPr>
          <p:nvPr>
            <p:ph idx="1"/>
          </p:nvPr>
        </p:nvSpPr>
        <p:spPr/>
        <p:txBody>
          <a:bodyPr>
            <a:normAutofit/>
          </a:bodyPr>
          <a:lstStyle/>
          <a:p>
            <a:r>
              <a:rPr lang="zh-CN" altLang="en-US" dirty="0"/>
              <a:t>外卖非常普遍，且越来越普遍</a:t>
            </a:r>
            <a:endParaRPr lang="en-US" altLang="zh-CN" dirty="0"/>
          </a:p>
          <a:p>
            <a:r>
              <a:rPr lang="zh-CN" altLang="en-US" dirty="0"/>
              <a:t>巨大的商机</a:t>
            </a:r>
            <a:endParaRPr lang="en-US" altLang="zh-CN" dirty="0"/>
          </a:p>
          <a:p>
            <a:endParaRPr lang="en-US" altLang="zh-CN" dirty="0"/>
          </a:p>
          <a:p>
            <a:r>
              <a:rPr lang="zh-CN" altLang="en-US" dirty="0"/>
              <a:t>调查研究外卖商家店名等因素对外卖销量</a:t>
            </a:r>
            <a:r>
              <a:rPr lang="en-US" altLang="zh-CN" dirty="0"/>
              <a:t>/</a:t>
            </a:r>
            <a:r>
              <a:rPr lang="zh-CN" altLang="en-US" dirty="0"/>
              <a:t>盈利的影响</a:t>
            </a:r>
            <a:endParaRPr lang="en-US" altLang="zh-CN" dirty="0"/>
          </a:p>
          <a:p>
            <a:r>
              <a:rPr lang="zh-CN" altLang="en-US" dirty="0"/>
              <a:t>为外卖商家提供有针对性的建议</a:t>
            </a:r>
            <a:br>
              <a:rPr lang="en-US" altLang="zh-CN" dirty="0"/>
            </a:br>
            <a:endParaRPr lang="zh-CN" altLang="en-US" dirty="0"/>
          </a:p>
        </p:txBody>
      </p:sp>
    </p:spTree>
    <p:extLst>
      <p:ext uri="{BB962C8B-B14F-4D97-AF65-F5344CB8AC3E}">
        <p14:creationId xmlns:p14="http://schemas.microsoft.com/office/powerpoint/2010/main" val="230743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F035C8A-6BFA-ED4A-9896-FE18B5E76778}"/>
              </a:ext>
            </a:extLst>
          </p:cNvPr>
          <p:cNvSpPr>
            <a:spLocks noGrp="1"/>
          </p:cNvSpPr>
          <p:nvPr>
            <p:ph type="title"/>
          </p:nvPr>
        </p:nvSpPr>
        <p:spPr>
          <a:xfrm>
            <a:off x="838200" y="365125"/>
            <a:ext cx="10515600" cy="1325563"/>
          </a:xfrm>
        </p:spPr>
        <p:txBody>
          <a:bodyPr/>
          <a:lstStyle/>
          <a:p>
            <a:r>
              <a:rPr lang="zh-CN" altLang="en-US" dirty="0"/>
              <a:t>数据分析</a:t>
            </a:r>
            <a:r>
              <a:rPr lang="en-US" altLang="zh-CN" dirty="0"/>
              <a:t>——</a:t>
            </a:r>
            <a:r>
              <a:rPr lang="zh-CN" altLang="en-US" dirty="0"/>
              <a:t>整体分析</a:t>
            </a:r>
          </a:p>
        </p:txBody>
      </p:sp>
      <p:pic>
        <p:nvPicPr>
          <p:cNvPr id="5121" name="Picture 1" descr="page11image27653744">
            <a:extLst>
              <a:ext uri="{FF2B5EF4-FFF2-40B4-BE49-F238E27FC236}">
                <a16:creationId xmlns:a16="http://schemas.microsoft.com/office/drawing/2014/main" id="{DBBCC3DC-F41E-514C-B227-00D790B61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05" y="1690688"/>
            <a:ext cx="10892789" cy="453866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FE32ADF-414B-914C-B85C-F08E7BAABE49}"/>
              </a:ext>
            </a:extLst>
          </p:cNvPr>
          <p:cNvSpPr txBox="1"/>
          <p:nvPr/>
        </p:nvSpPr>
        <p:spPr>
          <a:xfrm>
            <a:off x="4730080" y="6211669"/>
            <a:ext cx="2731838" cy="646331"/>
          </a:xfrm>
          <a:prstGeom prst="rect">
            <a:avLst/>
          </a:prstGeom>
          <a:noFill/>
        </p:spPr>
        <p:txBody>
          <a:bodyPr wrap="none" rtlCol="0">
            <a:spAutoFit/>
          </a:bodyPr>
          <a:lstStyle/>
          <a:p>
            <a:r>
              <a:rPr lang="zh-CN" altLang="en-US" dirty="0"/>
              <a:t>图 </a:t>
            </a:r>
            <a:r>
              <a:rPr lang="en-US" altLang="zh-CN" dirty="0"/>
              <a:t>: </a:t>
            </a:r>
            <a:r>
              <a:rPr lang="zh-CN" altLang="en-US" dirty="0"/>
              <a:t>订单价格和店名回归 </a:t>
            </a:r>
          </a:p>
          <a:p>
            <a:endParaRPr kumimoji="1" lang="zh-CN" altLang="en-US" dirty="0"/>
          </a:p>
        </p:txBody>
      </p:sp>
    </p:spTree>
    <p:extLst>
      <p:ext uri="{BB962C8B-B14F-4D97-AF65-F5344CB8AC3E}">
        <p14:creationId xmlns:p14="http://schemas.microsoft.com/office/powerpoint/2010/main" val="40587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7074E2D-CDB0-4448-8595-B218CBFE3FD2}"/>
              </a:ext>
            </a:extLst>
          </p:cNvPr>
          <p:cNvSpPr>
            <a:spLocks noGrp="1"/>
          </p:cNvSpPr>
          <p:nvPr>
            <p:ph type="title"/>
          </p:nvPr>
        </p:nvSpPr>
        <p:spPr>
          <a:xfrm>
            <a:off x="838200" y="365125"/>
            <a:ext cx="10515600" cy="1325563"/>
          </a:xfrm>
        </p:spPr>
        <p:txBody>
          <a:bodyPr/>
          <a:lstStyle/>
          <a:p>
            <a:r>
              <a:rPr lang="zh-CN" altLang="en-US" dirty="0"/>
              <a:t>数据分析</a:t>
            </a:r>
            <a:r>
              <a:rPr lang="en-US" altLang="zh-CN" dirty="0"/>
              <a:t>——</a:t>
            </a:r>
            <a:r>
              <a:rPr lang="zh-CN" altLang="en-US" dirty="0"/>
              <a:t>整体分析</a:t>
            </a:r>
          </a:p>
        </p:txBody>
      </p:sp>
      <p:sp>
        <p:nvSpPr>
          <p:cNvPr id="5" name="内容占位符 2">
            <a:extLst>
              <a:ext uri="{FF2B5EF4-FFF2-40B4-BE49-F238E27FC236}">
                <a16:creationId xmlns:a16="http://schemas.microsoft.com/office/drawing/2014/main" id="{CA677A4D-F86D-0440-800B-4E102A9AD9A0}"/>
              </a:ext>
            </a:extLst>
          </p:cNvPr>
          <p:cNvSpPr>
            <a:spLocks noGrp="1"/>
          </p:cNvSpPr>
          <p:nvPr>
            <p:ph idx="1"/>
          </p:nvPr>
        </p:nvSpPr>
        <p:spPr>
          <a:xfrm>
            <a:off x="838200" y="1825625"/>
            <a:ext cx="10515600" cy="4351338"/>
          </a:xfrm>
        </p:spPr>
        <p:txBody>
          <a:bodyPr>
            <a:normAutofit/>
          </a:bodyPr>
          <a:lstStyle/>
          <a:p>
            <a:r>
              <a:rPr lang="zh-CN" altLang="en-US" sz="3200" dirty="0">
                <a:solidFill>
                  <a:schemeClr val="bg1">
                    <a:lumMod val="65000"/>
                  </a:schemeClr>
                </a:solidFill>
              </a:rPr>
              <a:t>统计分析</a:t>
            </a:r>
            <a:endParaRPr lang="en-US" altLang="zh-CN" sz="3200" dirty="0">
              <a:solidFill>
                <a:schemeClr val="bg1">
                  <a:lumMod val="65000"/>
                </a:schemeClr>
              </a:solidFill>
            </a:endParaRPr>
          </a:p>
          <a:p>
            <a:r>
              <a:rPr lang="zh-CN" altLang="en-US" sz="3200" dirty="0"/>
              <a:t>回归分析</a:t>
            </a:r>
            <a:endParaRPr lang="en-US" altLang="zh-CN" sz="3200" dirty="0"/>
          </a:p>
          <a:p>
            <a:pPr lvl="1"/>
            <a:r>
              <a:rPr lang="zh-CN" altLang="en-US" sz="2800" dirty="0">
                <a:solidFill>
                  <a:schemeClr val="bg1">
                    <a:lumMod val="65000"/>
                  </a:schemeClr>
                </a:solidFill>
              </a:rPr>
              <a:t>以订单均价为因变量</a:t>
            </a:r>
            <a:endParaRPr lang="en-US" altLang="zh-CN" sz="2800" dirty="0">
              <a:solidFill>
                <a:schemeClr val="bg1">
                  <a:lumMod val="65000"/>
                </a:schemeClr>
              </a:solidFill>
            </a:endParaRPr>
          </a:p>
          <a:p>
            <a:pPr lvl="1"/>
            <a:r>
              <a:rPr lang="zh-CN" altLang="en-US" sz="2800" dirty="0"/>
              <a:t>以销量为因变量</a:t>
            </a:r>
            <a:endParaRPr lang="en-US" altLang="zh-CN" sz="2800" dirty="0"/>
          </a:p>
          <a:p>
            <a:pPr marL="0" indent="0">
              <a:buNone/>
            </a:pPr>
            <a:endParaRPr lang="zh-CN" altLang="en-US" sz="3200" dirty="0"/>
          </a:p>
        </p:txBody>
      </p:sp>
      <p:pic>
        <p:nvPicPr>
          <p:cNvPr id="4097" name="Picture 1" descr="page12image27489488">
            <a:extLst>
              <a:ext uri="{FF2B5EF4-FFF2-40B4-BE49-F238E27FC236}">
                <a16:creationId xmlns:a16="http://schemas.microsoft.com/office/drawing/2014/main" id="{91C61D46-33CC-4A43-89C2-56AE9BE5B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2" y="1374776"/>
            <a:ext cx="9448798" cy="511809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12image27481584">
            <a:extLst>
              <a:ext uri="{FF2B5EF4-FFF2-40B4-BE49-F238E27FC236}">
                <a16:creationId xmlns:a16="http://schemas.microsoft.com/office/drawing/2014/main" id="{D88E1070-DE99-D443-9C8C-0BD7E62A5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6889" y="2284919"/>
            <a:ext cx="9705974" cy="404415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59F6F56-D92D-6542-9F7B-54B3FCD3F7BE}"/>
              </a:ext>
            </a:extLst>
          </p:cNvPr>
          <p:cNvSpPr txBox="1"/>
          <p:nvPr/>
        </p:nvSpPr>
        <p:spPr>
          <a:xfrm>
            <a:off x="6096000" y="6404461"/>
            <a:ext cx="3886000" cy="646331"/>
          </a:xfrm>
          <a:prstGeom prst="rect">
            <a:avLst/>
          </a:prstGeom>
          <a:noFill/>
        </p:spPr>
        <p:txBody>
          <a:bodyPr wrap="none" rtlCol="0">
            <a:spAutoFit/>
          </a:bodyPr>
          <a:lstStyle/>
          <a:p>
            <a:r>
              <a:rPr lang="zh-CN" altLang="en-US" dirty="0"/>
              <a:t>图 </a:t>
            </a:r>
            <a:r>
              <a:rPr lang="en-US" altLang="zh-CN" dirty="0"/>
              <a:t>: </a:t>
            </a:r>
            <a:r>
              <a:rPr lang="zh-CN" altLang="en-US" dirty="0"/>
              <a:t>以销量为因变量的回归分析结果 </a:t>
            </a:r>
          </a:p>
          <a:p>
            <a:endParaRPr kumimoji="1" lang="zh-CN" altLang="en-US" dirty="0"/>
          </a:p>
        </p:txBody>
      </p:sp>
      <p:sp>
        <p:nvSpPr>
          <p:cNvPr id="3" name="文本框 2">
            <a:extLst>
              <a:ext uri="{FF2B5EF4-FFF2-40B4-BE49-F238E27FC236}">
                <a16:creationId xmlns:a16="http://schemas.microsoft.com/office/drawing/2014/main" id="{05E4ECCB-53DE-9145-ACFA-11AC08B6A435}"/>
              </a:ext>
            </a:extLst>
          </p:cNvPr>
          <p:cNvSpPr txBox="1"/>
          <p:nvPr/>
        </p:nvSpPr>
        <p:spPr>
          <a:xfrm>
            <a:off x="5484789" y="6294923"/>
            <a:ext cx="2270173" cy="646331"/>
          </a:xfrm>
          <a:prstGeom prst="rect">
            <a:avLst/>
          </a:prstGeom>
          <a:noFill/>
        </p:spPr>
        <p:txBody>
          <a:bodyPr wrap="none" rtlCol="0">
            <a:spAutoFit/>
          </a:bodyPr>
          <a:lstStyle/>
          <a:p>
            <a:r>
              <a:rPr lang="zh-CN" altLang="en-US" dirty="0"/>
              <a:t>图 </a:t>
            </a:r>
            <a:r>
              <a:rPr lang="en-US" altLang="zh-CN" dirty="0"/>
              <a:t>: </a:t>
            </a:r>
            <a:r>
              <a:rPr lang="zh-CN" altLang="en-US" dirty="0"/>
              <a:t>销量和店名回归 </a:t>
            </a:r>
          </a:p>
          <a:p>
            <a:endParaRPr kumimoji="1" lang="zh-CN" altLang="en-US" dirty="0"/>
          </a:p>
        </p:txBody>
      </p:sp>
    </p:spTree>
    <p:extLst>
      <p:ext uri="{BB962C8B-B14F-4D97-AF65-F5344CB8AC3E}">
        <p14:creationId xmlns:p14="http://schemas.microsoft.com/office/powerpoint/2010/main" val="314911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7"/>
                                        </p:tgtEl>
                                        <p:attrNameLst>
                                          <p:attrName>style.visibility</p:attrName>
                                        </p:attrNameLst>
                                      </p:cBhvr>
                                      <p:to>
                                        <p:strVal val="visible"/>
                                      </p:to>
                                    </p:set>
                                    <p:animEffect transition="in" filter="fade">
                                      <p:cBhvr>
                                        <p:cTn id="7" dur="500"/>
                                        <p:tgtEl>
                                          <p:spTgt spid="40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9"/>
                                        </p:tgtEl>
                                        <p:attrNameLst>
                                          <p:attrName>style.visibility</p:attrName>
                                        </p:attrNameLst>
                                      </p:cBhvr>
                                      <p:to>
                                        <p:strVal val="visible"/>
                                      </p:to>
                                    </p:set>
                                    <p:animEffect transition="in" filter="fade">
                                      <p:cBhvr>
                                        <p:cTn id="15" dur="500"/>
                                        <p:tgtEl>
                                          <p:spTgt spid="409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7074E2D-CDB0-4448-8595-B218CBFE3FD2}"/>
              </a:ext>
            </a:extLst>
          </p:cNvPr>
          <p:cNvSpPr>
            <a:spLocks noGrp="1"/>
          </p:cNvSpPr>
          <p:nvPr>
            <p:ph type="title"/>
          </p:nvPr>
        </p:nvSpPr>
        <p:spPr>
          <a:xfrm>
            <a:off x="838200" y="365125"/>
            <a:ext cx="10515600" cy="1325563"/>
          </a:xfrm>
        </p:spPr>
        <p:txBody>
          <a:bodyPr/>
          <a:lstStyle/>
          <a:p>
            <a:r>
              <a:rPr lang="zh-CN" altLang="en-US" dirty="0"/>
              <a:t>数据分析</a:t>
            </a:r>
            <a:r>
              <a:rPr lang="en-US" altLang="zh-CN" dirty="0"/>
              <a:t>——</a:t>
            </a:r>
            <a:r>
              <a:rPr lang="zh-CN" altLang="en-US" dirty="0"/>
              <a:t>分类分析</a:t>
            </a:r>
          </a:p>
        </p:txBody>
      </p:sp>
      <p:sp>
        <p:nvSpPr>
          <p:cNvPr id="7" name="内容占位符 2">
            <a:extLst>
              <a:ext uri="{FF2B5EF4-FFF2-40B4-BE49-F238E27FC236}">
                <a16:creationId xmlns:a16="http://schemas.microsoft.com/office/drawing/2014/main" id="{8416DD2F-7196-3E46-A624-F4BA5EC392A8}"/>
              </a:ext>
            </a:extLst>
          </p:cNvPr>
          <p:cNvSpPr>
            <a:spLocks noGrp="1"/>
          </p:cNvSpPr>
          <p:nvPr>
            <p:ph idx="1"/>
          </p:nvPr>
        </p:nvSpPr>
        <p:spPr>
          <a:xfrm>
            <a:off x="838200" y="1825625"/>
            <a:ext cx="10515600" cy="4351338"/>
          </a:xfrm>
        </p:spPr>
        <p:txBody>
          <a:bodyPr>
            <a:normAutofit/>
          </a:bodyPr>
          <a:lstStyle/>
          <a:p>
            <a:r>
              <a:rPr lang="en-US" altLang="zh-CN" sz="3200" dirty="0"/>
              <a:t>K-means</a:t>
            </a:r>
            <a:r>
              <a:rPr lang="zh-CN" altLang="en-US" sz="3200" dirty="0"/>
              <a:t> 聚类分析</a:t>
            </a:r>
            <a:endParaRPr lang="en-US" altLang="zh-CN" sz="3200" dirty="0"/>
          </a:p>
          <a:p>
            <a:r>
              <a:rPr lang="zh-CN" altLang="en-US" sz="3200" dirty="0">
                <a:solidFill>
                  <a:schemeClr val="bg1">
                    <a:lumMod val="65000"/>
                  </a:schemeClr>
                </a:solidFill>
              </a:rPr>
              <a:t>根据折扣力度和店铺密度进行的双维度划分</a:t>
            </a:r>
            <a:endParaRPr lang="en-US" altLang="zh-CN" sz="3200" dirty="0">
              <a:solidFill>
                <a:schemeClr val="bg1">
                  <a:lumMod val="65000"/>
                </a:schemeClr>
              </a:solidFill>
            </a:endParaRPr>
          </a:p>
          <a:p>
            <a:r>
              <a:rPr lang="zh-CN" altLang="en-US" sz="3200" dirty="0">
                <a:solidFill>
                  <a:schemeClr val="bg1">
                    <a:lumMod val="65000"/>
                  </a:schemeClr>
                </a:solidFill>
              </a:rPr>
              <a:t>根据主营区间划分</a:t>
            </a:r>
            <a:endParaRPr lang="en-US" altLang="zh-CN" sz="3200" dirty="0">
              <a:solidFill>
                <a:schemeClr val="bg1">
                  <a:lumMod val="65000"/>
                </a:schemeClr>
              </a:solidFill>
            </a:endParaRPr>
          </a:p>
        </p:txBody>
      </p:sp>
      <p:pic>
        <p:nvPicPr>
          <p:cNvPr id="6145" name="Picture 1" descr="page15image27470400">
            <a:extLst>
              <a:ext uri="{FF2B5EF4-FFF2-40B4-BE49-F238E27FC236}">
                <a16:creationId xmlns:a16="http://schemas.microsoft.com/office/drawing/2014/main" id="{6AE0E595-EF99-AF4E-95E0-5D63122B4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099" y="1374776"/>
            <a:ext cx="8003645" cy="480218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42C9EF0-3A9B-8846-90E4-01FA8A69F57F}"/>
              </a:ext>
            </a:extLst>
          </p:cNvPr>
          <p:cNvSpPr txBox="1"/>
          <p:nvPr/>
        </p:nvSpPr>
        <p:spPr>
          <a:xfrm>
            <a:off x="4826261" y="5988734"/>
            <a:ext cx="2539478" cy="646331"/>
          </a:xfrm>
          <a:prstGeom prst="rect">
            <a:avLst/>
          </a:prstGeom>
          <a:noFill/>
        </p:spPr>
        <p:txBody>
          <a:bodyPr wrap="none" rtlCol="0">
            <a:spAutoFit/>
          </a:bodyPr>
          <a:lstStyle/>
          <a:p>
            <a:r>
              <a:rPr lang="zh-CN" altLang="en-US" dirty="0"/>
              <a:t>图 </a:t>
            </a:r>
            <a:r>
              <a:rPr lang="en-US" altLang="zh-CN" dirty="0"/>
              <a:t>: </a:t>
            </a:r>
            <a:r>
              <a:rPr lang="en" altLang="zh-CN" dirty="0"/>
              <a:t>K-Means </a:t>
            </a:r>
            <a:r>
              <a:rPr lang="zh-CN" altLang="en-US" dirty="0"/>
              <a:t>聚类结果 </a:t>
            </a:r>
          </a:p>
          <a:p>
            <a:endParaRPr kumimoji="1" lang="zh-CN" altLang="en-US" dirty="0"/>
          </a:p>
        </p:txBody>
      </p:sp>
    </p:spTree>
    <p:extLst>
      <p:ext uri="{BB962C8B-B14F-4D97-AF65-F5344CB8AC3E}">
        <p14:creationId xmlns:p14="http://schemas.microsoft.com/office/powerpoint/2010/main" val="218970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5"/>
                                        </p:tgtEl>
                                        <p:attrNameLst>
                                          <p:attrName>style.visibility</p:attrName>
                                        </p:attrNameLst>
                                      </p:cBhvr>
                                      <p:to>
                                        <p:strVal val="visible"/>
                                      </p:to>
                                    </p:set>
                                    <p:animEffect transition="in" filter="fade">
                                      <p:cBhvr>
                                        <p:cTn id="7" dur="500"/>
                                        <p:tgtEl>
                                          <p:spTgt spid="61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C865F-8EAC-5741-894C-259B2997AAF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数据分析</a:t>
            </a:r>
            <a:r>
              <a:rPr lang="en-US" altLang="zh-CN"/>
              <a:t>——</a:t>
            </a:r>
            <a:r>
              <a:rPr lang="zh-CN" altLang="en-US"/>
              <a:t>分类分析</a:t>
            </a:r>
            <a:endParaRPr lang="zh-CN" altLang="en-US" dirty="0"/>
          </a:p>
        </p:txBody>
      </p:sp>
      <p:pic>
        <p:nvPicPr>
          <p:cNvPr id="9217" name="Picture 1" descr="page15image27460208">
            <a:extLst>
              <a:ext uri="{FF2B5EF4-FFF2-40B4-BE49-F238E27FC236}">
                <a16:creationId xmlns:a16="http://schemas.microsoft.com/office/drawing/2014/main" id="{78E981B0-EC21-CD4E-967C-29A9A100F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200150"/>
            <a:ext cx="10134600" cy="50673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B8BF302-C5B2-8441-A9FE-541F36E4F1E3}"/>
              </a:ext>
            </a:extLst>
          </p:cNvPr>
          <p:cNvSpPr txBox="1"/>
          <p:nvPr/>
        </p:nvSpPr>
        <p:spPr>
          <a:xfrm>
            <a:off x="4629150" y="6169709"/>
            <a:ext cx="3898824" cy="646331"/>
          </a:xfrm>
          <a:prstGeom prst="rect">
            <a:avLst/>
          </a:prstGeom>
          <a:noFill/>
        </p:spPr>
        <p:txBody>
          <a:bodyPr wrap="none" rtlCol="0">
            <a:spAutoFit/>
          </a:bodyPr>
          <a:lstStyle/>
          <a:p>
            <a:r>
              <a:rPr lang="zh-CN" altLang="en-US" dirty="0"/>
              <a:t>图 </a:t>
            </a:r>
            <a:r>
              <a:rPr lang="en-US" altLang="zh-CN" dirty="0"/>
              <a:t>17: </a:t>
            </a:r>
            <a:r>
              <a:rPr lang="zh-CN" altLang="en-US" dirty="0"/>
              <a:t>店名与店铺销量、价格的关系 </a:t>
            </a:r>
          </a:p>
          <a:p>
            <a:endParaRPr kumimoji="1" lang="zh-CN" altLang="en-US" dirty="0"/>
          </a:p>
        </p:txBody>
      </p:sp>
    </p:spTree>
    <p:extLst>
      <p:ext uri="{BB962C8B-B14F-4D97-AF65-F5344CB8AC3E}">
        <p14:creationId xmlns:p14="http://schemas.microsoft.com/office/powerpoint/2010/main" val="22696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3B933-96AF-B84C-854E-3114968823D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数据分析</a:t>
            </a:r>
            <a:r>
              <a:rPr lang="en-US" altLang="zh-CN"/>
              <a:t>——</a:t>
            </a:r>
            <a:r>
              <a:rPr lang="zh-CN" altLang="en-US"/>
              <a:t>分类分析</a:t>
            </a:r>
            <a:endParaRPr lang="zh-CN" altLang="en-US" dirty="0"/>
          </a:p>
        </p:txBody>
      </p:sp>
      <p:pic>
        <p:nvPicPr>
          <p:cNvPr id="10241" name="Picture 1" descr="page16image27543584">
            <a:extLst>
              <a:ext uri="{FF2B5EF4-FFF2-40B4-BE49-F238E27FC236}">
                <a16:creationId xmlns:a16="http://schemas.microsoft.com/office/drawing/2014/main" id="{B806E3F8-C35A-DC49-A7A0-2E4B2BA33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234" y="1342231"/>
            <a:ext cx="8903531" cy="535860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age16image27546496">
            <a:extLst>
              <a:ext uri="{FF2B5EF4-FFF2-40B4-BE49-F238E27FC236}">
                <a16:creationId xmlns:a16="http://schemas.microsoft.com/office/drawing/2014/main" id="{8FBF03FF-B78F-8F4B-AE8F-CBBD634EE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753" y="1342231"/>
            <a:ext cx="8728491" cy="525325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834EFA3-8959-FC4D-94A8-35596BA1060D}"/>
              </a:ext>
            </a:extLst>
          </p:cNvPr>
          <p:cNvSpPr txBox="1"/>
          <p:nvPr/>
        </p:nvSpPr>
        <p:spPr>
          <a:xfrm>
            <a:off x="4914901" y="6492875"/>
            <a:ext cx="2731838" cy="369332"/>
          </a:xfrm>
          <a:prstGeom prst="rect">
            <a:avLst/>
          </a:prstGeom>
          <a:noFill/>
        </p:spPr>
        <p:txBody>
          <a:bodyPr wrap="none" rtlCol="0">
            <a:spAutoFit/>
          </a:bodyPr>
          <a:lstStyle/>
          <a:p>
            <a:r>
              <a:rPr lang="zh-CN" altLang="en-US" dirty="0"/>
              <a:t>图 </a:t>
            </a:r>
            <a:r>
              <a:rPr lang="en-US" altLang="zh-CN" dirty="0"/>
              <a:t>: </a:t>
            </a:r>
            <a:r>
              <a:rPr lang="zh-CN" altLang="en-US" dirty="0"/>
              <a:t>聚类在折扣上的分布 </a:t>
            </a:r>
          </a:p>
        </p:txBody>
      </p:sp>
      <p:sp>
        <p:nvSpPr>
          <p:cNvPr id="4" name="文本框 3">
            <a:extLst>
              <a:ext uri="{FF2B5EF4-FFF2-40B4-BE49-F238E27FC236}">
                <a16:creationId xmlns:a16="http://schemas.microsoft.com/office/drawing/2014/main" id="{2445A936-0A1D-8F45-BD54-9FD25C5757F0}"/>
              </a:ext>
            </a:extLst>
          </p:cNvPr>
          <p:cNvSpPr txBox="1"/>
          <p:nvPr/>
        </p:nvSpPr>
        <p:spPr>
          <a:xfrm>
            <a:off x="4914901" y="6492875"/>
            <a:ext cx="3193503" cy="646331"/>
          </a:xfrm>
          <a:prstGeom prst="rect">
            <a:avLst/>
          </a:prstGeom>
          <a:noFill/>
        </p:spPr>
        <p:txBody>
          <a:bodyPr wrap="none" rtlCol="0">
            <a:spAutoFit/>
          </a:bodyPr>
          <a:lstStyle/>
          <a:p>
            <a:r>
              <a:rPr lang="zh-CN" altLang="en-US" dirty="0"/>
              <a:t>图 </a:t>
            </a:r>
            <a:r>
              <a:rPr lang="en-US" altLang="zh-CN" dirty="0"/>
              <a:t>: </a:t>
            </a:r>
            <a:r>
              <a:rPr lang="zh-CN" altLang="en-US" dirty="0"/>
              <a:t>聚类在午餐比例上的分布 </a:t>
            </a:r>
          </a:p>
          <a:p>
            <a:endParaRPr kumimoji="1" lang="zh-CN" altLang="en-US" dirty="0"/>
          </a:p>
        </p:txBody>
      </p:sp>
    </p:spTree>
    <p:extLst>
      <p:ext uri="{BB962C8B-B14F-4D97-AF65-F5344CB8AC3E}">
        <p14:creationId xmlns:p14="http://schemas.microsoft.com/office/powerpoint/2010/main" val="144913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1"/>
                                        </p:tgtEl>
                                        <p:attrNameLst>
                                          <p:attrName>style.visibility</p:attrName>
                                        </p:attrNameLst>
                                      </p:cBhvr>
                                      <p:to>
                                        <p:strVal val="visible"/>
                                      </p:to>
                                    </p:set>
                                    <p:animEffect transition="in" filter="fade">
                                      <p:cBhvr>
                                        <p:cTn id="7" dur="500"/>
                                        <p:tgtEl>
                                          <p:spTgt spid="102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2"/>
                                        </p:tgtEl>
                                        <p:attrNameLst>
                                          <p:attrName>style.visibility</p:attrName>
                                        </p:attrNameLst>
                                      </p:cBhvr>
                                      <p:to>
                                        <p:strVal val="visible"/>
                                      </p:to>
                                    </p:set>
                                    <p:animEffect transition="in" filter="fade">
                                      <p:cBhvr>
                                        <p:cTn id="15" dur="500"/>
                                        <p:tgtEl>
                                          <p:spTgt spid="102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7074E2D-CDB0-4448-8595-B218CBFE3FD2}"/>
              </a:ext>
            </a:extLst>
          </p:cNvPr>
          <p:cNvSpPr>
            <a:spLocks noGrp="1"/>
          </p:cNvSpPr>
          <p:nvPr>
            <p:ph type="title"/>
          </p:nvPr>
        </p:nvSpPr>
        <p:spPr>
          <a:xfrm>
            <a:off x="838200" y="365125"/>
            <a:ext cx="10515600" cy="1325563"/>
          </a:xfrm>
        </p:spPr>
        <p:txBody>
          <a:bodyPr/>
          <a:lstStyle/>
          <a:p>
            <a:r>
              <a:rPr lang="zh-CN" altLang="en-US" dirty="0"/>
              <a:t>数据分析</a:t>
            </a:r>
            <a:r>
              <a:rPr lang="en-US" altLang="zh-CN" dirty="0"/>
              <a:t>——</a:t>
            </a:r>
            <a:r>
              <a:rPr lang="zh-CN" altLang="en-US" dirty="0"/>
              <a:t>分类分析</a:t>
            </a:r>
          </a:p>
        </p:txBody>
      </p:sp>
      <p:sp>
        <p:nvSpPr>
          <p:cNvPr id="8" name="内容占位符 2">
            <a:extLst>
              <a:ext uri="{FF2B5EF4-FFF2-40B4-BE49-F238E27FC236}">
                <a16:creationId xmlns:a16="http://schemas.microsoft.com/office/drawing/2014/main" id="{F57A249B-E75C-0C47-B03A-F0F9ADD0FEAF}"/>
              </a:ext>
            </a:extLst>
          </p:cNvPr>
          <p:cNvSpPr>
            <a:spLocks noGrp="1"/>
          </p:cNvSpPr>
          <p:nvPr>
            <p:ph idx="1"/>
          </p:nvPr>
        </p:nvSpPr>
        <p:spPr>
          <a:xfrm>
            <a:off x="838200" y="1825625"/>
            <a:ext cx="10515600" cy="4351338"/>
          </a:xfrm>
        </p:spPr>
        <p:txBody>
          <a:bodyPr>
            <a:normAutofit/>
          </a:bodyPr>
          <a:lstStyle/>
          <a:p>
            <a:r>
              <a:rPr lang="en-US" altLang="zh-CN" sz="3200" dirty="0">
                <a:solidFill>
                  <a:schemeClr val="bg1">
                    <a:lumMod val="65000"/>
                  </a:schemeClr>
                </a:solidFill>
              </a:rPr>
              <a:t>K-means</a:t>
            </a:r>
            <a:r>
              <a:rPr lang="zh-CN" altLang="en-US" sz="3200" dirty="0">
                <a:solidFill>
                  <a:schemeClr val="bg1">
                    <a:lumMod val="65000"/>
                  </a:schemeClr>
                </a:solidFill>
              </a:rPr>
              <a:t> 聚类分析</a:t>
            </a:r>
            <a:endParaRPr lang="en-US" altLang="zh-CN" sz="3200" dirty="0">
              <a:solidFill>
                <a:schemeClr val="bg1">
                  <a:lumMod val="65000"/>
                </a:schemeClr>
              </a:solidFill>
            </a:endParaRPr>
          </a:p>
          <a:p>
            <a:r>
              <a:rPr lang="zh-CN" altLang="en-US" sz="3200" dirty="0"/>
              <a:t>根据折扣力度和店铺密度进行的双维度划分</a:t>
            </a:r>
            <a:endParaRPr lang="en-US" altLang="zh-CN" sz="3200" dirty="0"/>
          </a:p>
          <a:p>
            <a:r>
              <a:rPr lang="zh-CN" altLang="en-US" sz="3200" dirty="0">
                <a:solidFill>
                  <a:schemeClr val="bg1">
                    <a:lumMod val="65000"/>
                  </a:schemeClr>
                </a:solidFill>
              </a:rPr>
              <a:t>根据主营区间划分</a:t>
            </a:r>
            <a:endParaRPr lang="en-US" altLang="zh-CN" sz="3200" dirty="0">
              <a:solidFill>
                <a:schemeClr val="bg1">
                  <a:lumMod val="65000"/>
                </a:schemeClr>
              </a:solidFill>
            </a:endParaRPr>
          </a:p>
        </p:txBody>
      </p:sp>
      <p:pic>
        <p:nvPicPr>
          <p:cNvPr id="7169" name="Picture 1" descr="page17image27486992">
            <a:extLst>
              <a:ext uri="{FF2B5EF4-FFF2-40B4-BE49-F238E27FC236}">
                <a16:creationId xmlns:a16="http://schemas.microsoft.com/office/drawing/2014/main" id="{7593AE3C-4F20-EA4C-93BF-3B465E383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712" y="2911431"/>
            <a:ext cx="9934575" cy="326553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F39C7200-140B-AC42-B5EF-C31DC8C6AB47}"/>
              </a:ext>
            </a:extLst>
          </p:cNvPr>
          <p:cNvSpPr txBox="1"/>
          <p:nvPr/>
        </p:nvSpPr>
        <p:spPr>
          <a:xfrm>
            <a:off x="5076328" y="6211669"/>
            <a:ext cx="2039341" cy="646331"/>
          </a:xfrm>
          <a:prstGeom prst="rect">
            <a:avLst/>
          </a:prstGeom>
          <a:noFill/>
        </p:spPr>
        <p:txBody>
          <a:bodyPr wrap="none" rtlCol="0">
            <a:spAutoFit/>
          </a:bodyPr>
          <a:lstStyle/>
          <a:p>
            <a:r>
              <a:rPr lang="zh-CN" altLang="en-US" dirty="0"/>
              <a:t>图 </a:t>
            </a:r>
            <a:r>
              <a:rPr lang="en-US" altLang="zh-CN" dirty="0"/>
              <a:t>: </a:t>
            </a:r>
            <a:r>
              <a:rPr lang="zh-CN" altLang="en-US" dirty="0"/>
              <a:t>平均优惠力度 </a:t>
            </a:r>
          </a:p>
          <a:p>
            <a:endParaRPr kumimoji="1" lang="zh-CN" altLang="en-US" dirty="0"/>
          </a:p>
        </p:txBody>
      </p:sp>
    </p:spTree>
    <p:extLst>
      <p:ext uri="{BB962C8B-B14F-4D97-AF65-F5344CB8AC3E}">
        <p14:creationId xmlns:p14="http://schemas.microsoft.com/office/powerpoint/2010/main" val="381180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90AC14B-814A-074F-98A3-1AC8370F27C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数据分析</a:t>
            </a:r>
            <a:r>
              <a:rPr lang="en-US" altLang="zh-CN" dirty="0"/>
              <a:t>——</a:t>
            </a:r>
            <a:r>
              <a:rPr lang="zh-CN" altLang="en-US" dirty="0"/>
              <a:t>分类分析</a:t>
            </a:r>
          </a:p>
        </p:txBody>
      </p:sp>
      <p:pic>
        <p:nvPicPr>
          <p:cNvPr id="11266" name="Picture 2" descr="page18image28230880">
            <a:extLst>
              <a:ext uri="{FF2B5EF4-FFF2-40B4-BE49-F238E27FC236}">
                <a16:creationId xmlns:a16="http://schemas.microsoft.com/office/drawing/2014/main" id="{9FD74881-F9FC-114F-A0DF-F31FAA2A1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543" y="1257300"/>
            <a:ext cx="9586913" cy="48156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CE9502C-563D-FE49-85DC-565FD659000B}"/>
              </a:ext>
            </a:extLst>
          </p:cNvPr>
          <p:cNvSpPr txBox="1"/>
          <p:nvPr/>
        </p:nvSpPr>
        <p:spPr>
          <a:xfrm>
            <a:off x="3922166" y="6169709"/>
            <a:ext cx="4347665" cy="646331"/>
          </a:xfrm>
          <a:prstGeom prst="rect">
            <a:avLst/>
          </a:prstGeom>
          <a:noFill/>
        </p:spPr>
        <p:txBody>
          <a:bodyPr wrap="none" rtlCol="0">
            <a:spAutoFit/>
          </a:bodyPr>
          <a:lstStyle/>
          <a:p>
            <a:r>
              <a:rPr lang="zh-CN" altLang="en-US" dirty="0"/>
              <a:t>图 </a:t>
            </a:r>
            <a:r>
              <a:rPr lang="en-US" altLang="zh-CN" dirty="0"/>
              <a:t>: </a:t>
            </a:r>
            <a:r>
              <a:rPr lang="zh-CN" altLang="en-US" dirty="0"/>
              <a:t>各档折扣店铺中含有各类元素的比例 </a:t>
            </a:r>
          </a:p>
          <a:p>
            <a:endParaRPr kumimoji="1" lang="zh-CN" altLang="en-US" dirty="0"/>
          </a:p>
        </p:txBody>
      </p:sp>
    </p:spTree>
    <p:extLst>
      <p:ext uri="{BB962C8B-B14F-4D97-AF65-F5344CB8AC3E}">
        <p14:creationId xmlns:p14="http://schemas.microsoft.com/office/powerpoint/2010/main" val="362811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BC7C26-8BF0-6E43-AFEF-80E15E6E923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数据分析</a:t>
            </a:r>
            <a:r>
              <a:rPr lang="en-US" altLang="zh-CN" dirty="0"/>
              <a:t>——</a:t>
            </a:r>
            <a:r>
              <a:rPr lang="zh-CN" altLang="en-US" dirty="0"/>
              <a:t>分类分析</a:t>
            </a:r>
          </a:p>
        </p:txBody>
      </p:sp>
      <p:pic>
        <p:nvPicPr>
          <p:cNvPr id="12289" name="Picture 1" descr="page19image27552112">
            <a:extLst>
              <a:ext uri="{FF2B5EF4-FFF2-40B4-BE49-F238E27FC236}">
                <a16:creationId xmlns:a16="http://schemas.microsoft.com/office/drawing/2014/main" id="{C4E7802B-05AC-D447-873F-7F087C700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744" y="1027906"/>
            <a:ext cx="10222512" cy="515858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B77EA8E4-E64E-4E4A-915A-9E86969793A7}"/>
              </a:ext>
            </a:extLst>
          </p:cNvPr>
          <p:cNvSpPr txBox="1"/>
          <p:nvPr/>
        </p:nvSpPr>
        <p:spPr>
          <a:xfrm>
            <a:off x="3922167" y="6186488"/>
            <a:ext cx="4347665" cy="646331"/>
          </a:xfrm>
          <a:prstGeom prst="rect">
            <a:avLst/>
          </a:prstGeom>
          <a:noFill/>
        </p:spPr>
        <p:txBody>
          <a:bodyPr wrap="none" rtlCol="0">
            <a:spAutoFit/>
          </a:bodyPr>
          <a:lstStyle/>
          <a:p>
            <a:r>
              <a:rPr lang="zh-CN" altLang="en-US" dirty="0"/>
              <a:t>图 </a:t>
            </a:r>
            <a:r>
              <a:rPr lang="en-US" altLang="zh-CN" dirty="0"/>
              <a:t>: </a:t>
            </a:r>
            <a:r>
              <a:rPr lang="zh-CN" altLang="en-US" dirty="0"/>
              <a:t>各档密度店铺中含有各类元素的比例 </a:t>
            </a:r>
          </a:p>
          <a:p>
            <a:endParaRPr kumimoji="1" lang="zh-CN" altLang="en-US" dirty="0"/>
          </a:p>
        </p:txBody>
      </p:sp>
    </p:spTree>
    <p:extLst>
      <p:ext uri="{BB962C8B-B14F-4D97-AF65-F5344CB8AC3E}">
        <p14:creationId xmlns:p14="http://schemas.microsoft.com/office/powerpoint/2010/main" val="62816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7074E2D-CDB0-4448-8595-B218CBFE3FD2}"/>
              </a:ext>
            </a:extLst>
          </p:cNvPr>
          <p:cNvSpPr>
            <a:spLocks noGrp="1"/>
          </p:cNvSpPr>
          <p:nvPr>
            <p:ph type="title"/>
          </p:nvPr>
        </p:nvSpPr>
        <p:spPr>
          <a:xfrm>
            <a:off x="838200" y="365125"/>
            <a:ext cx="10515600" cy="1325563"/>
          </a:xfrm>
        </p:spPr>
        <p:txBody>
          <a:bodyPr/>
          <a:lstStyle/>
          <a:p>
            <a:r>
              <a:rPr lang="zh-CN" altLang="en-US" dirty="0"/>
              <a:t>数据分析</a:t>
            </a:r>
            <a:r>
              <a:rPr lang="en-US" altLang="zh-CN" dirty="0"/>
              <a:t>——</a:t>
            </a:r>
            <a:r>
              <a:rPr lang="zh-CN" altLang="en-US" dirty="0"/>
              <a:t>分类分析</a:t>
            </a:r>
          </a:p>
        </p:txBody>
      </p:sp>
      <p:sp>
        <p:nvSpPr>
          <p:cNvPr id="7" name="内容占位符 2">
            <a:extLst>
              <a:ext uri="{FF2B5EF4-FFF2-40B4-BE49-F238E27FC236}">
                <a16:creationId xmlns:a16="http://schemas.microsoft.com/office/drawing/2014/main" id="{448F7BFE-8337-1D4D-9C0C-619C3251009A}"/>
              </a:ext>
            </a:extLst>
          </p:cNvPr>
          <p:cNvSpPr>
            <a:spLocks noGrp="1"/>
          </p:cNvSpPr>
          <p:nvPr>
            <p:ph idx="1"/>
          </p:nvPr>
        </p:nvSpPr>
        <p:spPr>
          <a:xfrm>
            <a:off x="838200" y="1825625"/>
            <a:ext cx="10515600" cy="4351338"/>
          </a:xfrm>
        </p:spPr>
        <p:txBody>
          <a:bodyPr>
            <a:normAutofit/>
          </a:bodyPr>
          <a:lstStyle/>
          <a:p>
            <a:r>
              <a:rPr lang="en-US" altLang="zh-CN" sz="3200" dirty="0">
                <a:solidFill>
                  <a:schemeClr val="bg1">
                    <a:lumMod val="65000"/>
                  </a:schemeClr>
                </a:solidFill>
              </a:rPr>
              <a:t>K-means</a:t>
            </a:r>
            <a:r>
              <a:rPr lang="zh-CN" altLang="en-US" sz="3200" dirty="0">
                <a:solidFill>
                  <a:schemeClr val="bg1">
                    <a:lumMod val="65000"/>
                  </a:schemeClr>
                </a:solidFill>
              </a:rPr>
              <a:t> 聚类分析</a:t>
            </a:r>
            <a:endParaRPr lang="en-US" altLang="zh-CN" sz="3200" dirty="0">
              <a:solidFill>
                <a:schemeClr val="bg1">
                  <a:lumMod val="65000"/>
                </a:schemeClr>
              </a:solidFill>
            </a:endParaRPr>
          </a:p>
          <a:p>
            <a:r>
              <a:rPr lang="zh-CN" altLang="en-US" sz="3200" dirty="0">
                <a:solidFill>
                  <a:schemeClr val="bg1">
                    <a:lumMod val="65000"/>
                  </a:schemeClr>
                </a:solidFill>
              </a:rPr>
              <a:t>根据折扣力度和店铺密度进行的双维度划分</a:t>
            </a:r>
            <a:endParaRPr lang="en-US" altLang="zh-CN" sz="3200" dirty="0">
              <a:solidFill>
                <a:schemeClr val="bg1">
                  <a:lumMod val="65000"/>
                </a:schemeClr>
              </a:solidFill>
            </a:endParaRPr>
          </a:p>
          <a:p>
            <a:r>
              <a:rPr lang="zh-CN" altLang="en-US" sz="3200" dirty="0"/>
              <a:t>根据主营区间划分</a:t>
            </a:r>
            <a:endParaRPr lang="en-US" altLang="zh-CN" sz="3200" dirty="0"/>
          </a:p>
        </p:txBody>
      </p:sp>
      <p:pic>
        <p:nvPicPr>
          <p:cNvPr id="8193" name="Picture 1" descr="page20image27407360">
            <a:extLst>
              <a:ext uri="{FF2B5EF4-FFF2-40B4-BE49-F238E27FC236}">
                <a16:creationId xmlns:a16="http://schemas.microsoft.com/office/drawing/2014/main" id="{3D05953E-1624-5C47-BD98-FC0DB6911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306" y="1385887"/>
            <a:ext cx="8081388" cy="510698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456356D-44B5-9F4F-82EF-814E0B338F98}"/>
              </a:ext>
            </a:extLst>
          </p:cNvPr>
          <p:cNvSpPr txBox="1"/>
          <p:nvPr/>
        </p:nvSpPr>
        <p:spPr>
          <a:xfrm flipH="1">
            <a:off x="2711523" y="6205539"/>
            <a:ext cx="9361413" cy="369332"/>
          </a:xfrm>
          <a:prstGeom prst="rect">
            <a:avLst/>
          </a:prstGeom>
          <a:noFill/>
        </p:spPr>
        <p:txBody>
          <a:bodyPr wrap="square" rtlCol="0">
            <a:spAutoFit/>
          </a:bodyPr>
          <a:lstStyle/>
          <a:p>
            <a:r>
              <a:rPr kumimoji="1" lang="zh-CN" altLang="en-US" dirty="0"/>
              <a:t>各个时段     早       早午晚     午晚    午晚夜宵   夜宵  夜宵早餐  晚餐夜宵</a:t>
            </a:r>
          </a:p>
        </p:txBody>
      </p:sp>
      <p:sp>
        <p:nvSpPr>
          <p:cNvPr id="2" name="文本框 1">
            <a:extLst>
              <a:ext uri="{FF2B5EF4-FFF2-40B4-BE49-F238E27FC236}">
                <a16:creationId xmlns:a16="http://schemas.microsoft.com/office/drawing/2014/main" id="{1AC1906D-416E-D540-AD71-31C96E1394BF}"/>
              </a:ext>
            </a:extLst>
          </p:cNvPr>
          <p:cNvSpPr txBox="1"/>
          <p:nvPr/>
        </p:nvSpPr>
        <p:spPr>
          <a:xfrm>
            <a:off x="4614664" y="6492875"/>
            <a:ext cx="2962671" cy="646331"/>
          </a:xfrm>
          <a:prstGeom prst="rect">
            <a:avLst/>
          </a:prstGeom>
          <a:noFill/>
        </p:spPr>
        <p:txBody>
          <a:bodyPr wrap="none" rtlCol="0">
            <a:spAutoFit/>
          </a:bodyPr>
          <a:lstStyle/>
          <a:p>
            <a:r>
              <a:rPr lang="zh-CN" altLang="en-US" dirty="0"/>
              <a:t>图 </a:t>
            </a:r>
            <a:r>
              <a:rPr lang="en-US" altLang="zh-CN" dirty="0"/>
              <a:t>: </a:t>
            </a:r>
            <a:r>
              <a:rPr lang="zh-CN" altLang="en-US" dirty="0"/>
              <a:t>主营业类型与店铺数量 </a:t>
            </a:r>
          </a:p>
          <a:p>
            <a:endParaRPr kumimoji="1" lang="zh-CN" altLang="en-US" dirty="0"/>
          </a:p>
        </p:txBody>
      </p:sp>
    </p:spTree>
    <p:extLst>
      <p:ext uri="{BB962C8B-B14F-4D97-AF65-F5344CB8AC3E}">
        <p14:creationId xmlns:p14="http://schemas.microsoft.com/office/powerpoint/2010/main" val="205862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3"/>
                                        </p:tgtEl>
                                        <p:attrNameLst>
                                          <p:attrName>style.visibility</p:attrName>
                                        </p:attrNameLst>
                                      </p:cBhvr>
                                      <p:to>
                                        <p:strVal val="visible"/>
                                      </p:to>
                                    </p:set>
                                    <p:animEffect transition="in" filter="fade">
                                      <p:cBhvr>
                                        <p:cTn id="7" dur="500"/>
                                        <p:tgtEl>
                                          <p:spTgt spid="81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954BE3C9-C1A3-9740-A2D7-D07AAE478E2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t>数据分析</a:t>
            </a:r>
            <a:r>
              <a:rPr lang="en-US" altLang="zh-CN"/>
              <a:t>——</a:t>
            </a:r>
            <a:r>
              <a:rPr lang="zh-CN" altLang="en-US"/>
              <a:t>分类分析</a:t>
            </a:r>
            <a:endParaRPr lang="zh-CN" altLang="en-US" dirty="0"/>
          </a:p>
        </p:txBody>
      </p:sp>
      <p:grpSp>
        <p:nvGrpSpPr>
          <p:cNvPr id="2" name="组合 1">
            <a:extLst>
              <a:ext uri="{FF2B5EF4-FFF2-40B4-BE49-F238E27FC236}">
                <a16:creationId xmlns:a16="http://schemas.microsoft.com/office/drawing/2014/main" id="{31A09A6F-8E98-344E-BEFF-EEAD57C35590}"/>
              </a:ext>
            </a:extLst>
          </p:cNvPr>
          <p:cNvGrpSpPr/>
          <p:nvPr/>
        </p:nvGrpSpPr>
        <p:grpSpPr>
          <a:xfrm>
            <a:off x="1100320" y="1027906"/>
            <a:ext cx="9991359" cy="5274349"/>
            <a:chOff x="1480550" y="1099465"/>
            <a:chExt cx="9991359" cy="5274349"/>
          </a:xfrm>
        </p:grpSpPr>
        <p:graphicFrame>
          <p:nvGraphicFramePr>
            <p:cNvPr id="4" name="图表 3">
              <a:extLst>
                <a:ext uri="{FF2B5EF4-FFF2-40B4-BE49-F238E27FC236}">
                  <a16:creationId xmlns:a16="http://schemas.microsoft.com/office/drawing/2014/main" id="{EB4F2259-D716-1C48-8A87-B5582273DA7E}"/>
                </a:ext>
              </a:extLst>
            </p:cNvPr>
            <p:cNvGraphicFramePr/>
            <p:nvPr>
              <p:extLst>
                <p:ext uri="{D42A27DB-BD31-4B8C-83A1-F6EECF244321}">
                  <p14:modId xmlns:p14="http://schemas.microsoft.com/office/powerpoint/2010/main" val="2668299475"/>
                </p:ext>
              </p:extLst>
            </p:nvPr>
          </p:nvGraphicFramePr>
          <p:xfrm>
            <a:off x="1480550" y="1099465"/>
            <a:ext cx="3358735" cy="52743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a:extLst>
                <a:ext uri="{FF2B5EF4-FFF2-40B4-BE49-F238E27FC236}">
                  <a16:creationId xmlns:a16="http://schemas.microsoft.com/office/drawing/2014/main" id="{B0DA0018-6460-5A4E-8101-F312A87C26B4}"/>
                </a:ext>
              </a:extLst>
            </p:cNvPr>
            <p:cNvGraphicFramePr/>
            <p:nvPr>
              <p:extLst>
                <p:ext uri="{D42A27DB-BD31-4B8C-83A1-F6EECF244321}">
                  <p14:modId xmlns:p14="http://schemas.microsoft.com/office/powerpoint/2010/main" val="2702740768"/>
                </p:ext>
              </p:extLst>
            </p:nvPr>
          </p:nvGraphicFramePr>
          <p:xfrm>
            <a:off x="4778249" y="1099465"/>
            <a:ext cx="3281926" cy="527434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图表 5">
              <a:extLst>
                <a:ext uri="{FF2B5EF4-FFF2-40B4-BE49-F238E27FC236}">
                  <a16:creationId xmlns:a16="http://schemas.microsoft.com/office/drawing/2014/main" id="{EC5BE5F8-1C69-454D-899E-3431685373F5}"/>
                </a:ext>
              </a:extLst>
            </p:cNvPr>
            <p:cNvGraphicFramePr/>
            <p:nvPr>
              <p:extLst>
                <p:ext uri="{D42A27DB-BD31-4B8C-83A1-F6EECF244321}">
                  <p14:modId xmlns:p14="http://schemas.microsoft.com/office/powerpoint/2010/main" val="900588786"/>
                </p:ext>
              </p:extLst>
            </p:nvPr>
          </p:nvGraphicFramePr>
          <p:xfrm>
            <a:off x="8060175" y="1099465"/>
            <a:ext cx="3411734" cy="5274349"/>
          </p:xfrm>
          <a:graphic>
            <a:graphicData uri="http://schemas.openxmlformats.org/drawingml/2006/chart">
              <c:chart xmlns:c="http://schemas.openxmlformats.org/drawingml/2006/chart" xmlns:r="http://schemas.openxmlformats.org/officeDocument/2006/relationships" r:id="rId5"/>
            </a:graphicData>
          </a:graphic>
        </p:graphicFrame>
      </p:grpSp>
      <p:sp>
        <p:nvSpPr>
          <p:cNvPr id="7" name="文本框 6">
            <a:extLst>
              <a:ext uri="{FF2B5EF4-FFF2-40B4-BE49-F238E27FC236}">
                <a16:creationId xmlns:a16="http://schemas.microsoft.com/office/drawing/2014/main" id="{B1BDBDED-440C-B04E-91ED-D42BCC7E1394}"/>
              </a:ext>
            </a:extLst>
          </p:cNvPr>
          <p:cNvSpPr txBox="1"/>
          <p:nvPr/>
        </p:nvSpPr>
        <p:spPr>
          <a:xfrm>
            <a:off x="3749733" y="6318705"/>
            <a:ext cx="4578497" cy="646331"/>
          </a:xfrm>
          <a:prstGeom prst="rect">
            <a:avLst/>
          </a:prstGeom>
          <a:noFill/>
        </p:spPr>
        <p:txBody>
          <a:bodyPr wrap="none" rtlCol="0">
            <a:spAutoFit/>
          </a:bodyPr>
          <a:lstStyle/>
          <a:p>
            <a:r>
              <a:rPr lang="zh-CN" altLang="en-US" dirty="0"/>
              <a:t>图 </a:t>
            </a:r>
            <a:r>
              <a:rPr lang="en-US" altLang="zh-CN" dirty="0"/>
              <a:t>: </a:t>
            </a:r>
            <a:r>
              <a:rPr lang="zh-CN" altLang="en-US" dirty="0"/>
              <a:t>各营业类型店铺中含有各类元素的比例 </a:t>
            </a:r>
          </a:p>
          <a:p>
            <a:endParaRPr kumimoji="1" lang="zh-CN" altLang="en-US" dirty="0"/>
          </a:p>
        </p:txBody>
      </p:sp>
    </p:spTree>
    <p:extLst>
      <p:ext uri="{BB962C8B-B14F-4D97-AF65-F5344CB8AC3E}">
        <p14:creationId xmlns:p14="http://schemas.microsoft.com/office/powerpoint/2010/main" val="139872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86558-CF87-4196-BA49-AF0E62C11FEA}"/>
              </a:ext>
            </a:extLst>
          </p:cNvPr>
          <p:cNvSpPr>
            <a:spLocks noGrp="1"/>
          </p:cNvSpPr>
          <p:nvPr>
            <p:ph type="title"/>
          </p:nvPr>
        </p:nvSpPr>
        <p:spPr>
          <a:xfrm>
            <a:off x="838200" y="523081"/>
            <a:ext cx="2691063" cy="5811837"/>
          </a:xfrm>
        </p:spPr>
        <p:txBody>
          <a:bodyPr>
            <a:normAutofit/>
          </a:bodyPr>
          <a:lstStyle/>
          <a:p>
            <a:r>
              <a:rPr lang="en-US" altLang="zh-CN" sz="4800" b="1" dirty="0"/>
              <a:t>Outlines</a:t>
            </a:r>
            <a:endParaRPr lang="zh-CN" altLang="en-US" sz="4800" b="1" dirty="0"/>
          </a:p>
        </p:txBody>
      </p:sp>
      <p:sp>
        <p:nvSpPr>
          <p:cNvPr id="3" name="内容占位符 2">
            <a:extLst>
              <a:ext uri="{FF2B5EF4-FFF2-40B4-BE49-F238E27FC236}">
                <a16:creationId xmlns:a16="http://schemas.microsoft.com/office/drawing/2014/main" id="{261D10DB-2EB4-430F-821D-EA9A4FAE51F8}"/>
              </a:ext>
            </a:extLst>
          </p:cNvPr>
          <p:cNvSpPr>
            <a:spLocks noGrp="1"/>
          </p:cNvSpPr>
          <p:nvPr>
            <p:ph idx="1"/>
          </p:nvPr>
        </p:nvSpPr>
        <p:spPr>
          <a:xfrm>
            <a:off x="4203032" y="657725"/>
            <a:ext cx="7150768" cy="5677193"/>
          </a:xfrm>
        </p:spPr>
        <p:txBody>
          <a:bodyPr>
            <a:normAutofit/>
          </a:bodyPr>
          <a:lstStyle/>
          <a:p>
            <a:pPr>
              <a:lnSpc>
                <a:spcPct val="100000"/>
              </a:lnSpc>
            </a:pPr>
            <a:r>
              <a:rPr lang="zh-CN" altLang="en-US" sz="3200" dirty="0"/>
              <a:t>数据总览</a:t>
            </a:r>
            <a:endParaRPr lang="en-US" altLang="zh-CN" sz="3200" dirty="0"/>
          </a:p>
          <a:p>
            <a:pPr>
              <a:lnSpc>
                <a:spcPct val="100000"/>
              </a:lnSpc>
            </a:pPr>
            <a:r>
              <a:rPr lang="zh-CN" altLang="en-US" sz="3200" dirty="0"/>
              <a:t>数据处理</a:t>
            </a:r>
            <a:endParaRPr lang="en-US" altLang="zh-CN" sz="3200" dirty="0"/>
          </a:p>
          <a:p>
            <a:pPr lvl="1">
              <a:lnSpc>
                <a:spcPct val="100000"/>
              </a:lnSpc>
            </a:pPr>
            <a:r>
              <a:rPr lang="zh-CN" altLang="en-US" sz="2800" dirty="0"/>
              <a:t>店名标定</a:t>
            </a:r>
            <a:endParaRPr lang="en-US" altLang="zh-CN" sz="2800" dirty="0"/>
          </a:p>
          <a:p>
            <a:pPr lvl="1">
              <a:lnSpc>
                <a:spcPct val="100000"/>
              </a:lnSpc>
            </a:pPr>
            <a:r>
              <a:rPr lang="zh-CN" altLang="en-US" sz="2800" dirty="0"/>
              <a:t>其他因素</a:t>
            </a:r>
            <a:endParaRPr lang="en-US" altLang="zh-CN" sz="2800" dirty="0"/>
          </a:p>
          <a:p>
            <a:pPr>
              <a:lnSpc>
                <a:spcPct val="100000"/>
              </a:lnSpc>
            </a:pPr>
            <a:r>
              <a:rPr lang="zh-CN" altLang="en-US" sz="3200" dirty="0"/>
              <a:t>数据分析</a:t>
            </a:r>
            <a:endParaRPr lang="en-US" altLang="zh-CN" sz="3200" dirty="0"/>
          </a:p>
          <a:p>
            <a:pPr lvl="1">
              <a:lnSpc>
                <a:spcPct val="100000"/>
              </a:lnSpc>
            </a:pPr>
            <a:r>
              <a:rPr lang="zh-CN" altLang="en-US" sz="2800" dirty="0"/>
              <a:t>整体分析</a:t>
            </a:r>
            <a:endParaRPr lang="en-US" altLang="zh-CN" sz="2800" dirty="0"/>
          </a:p>
          <a:p>
            <a:pPr lvl="1">
              <a:lnSpc>
                <a:spcPct val="100000"/>
              </a:lnSpc>
            </a:pPr>
            <a:r>
              <a:rPr lang="zh-CN" altLang="en-US" sz="2800" dirty="0"/>
              <a:t>分类分析</a:t>
            </a:r>
            <a:endParaRPr lang="en-US" altLang="zh-CN" sz="2800" dirty="0"/>
          </a:p>
          <a:p>
            <a:pPr>
              <a:lnSpc>
                <a:spcPct val="100000"/>
              </a:lnSpc>
            </a:pPr>
            <a:r>
              <a:rPr lang="zh-CN" altLang="en-US" sz="3200" dirty="0"/>
              <a:t>结论</a:t>
            </a:r>
            <a:endParaRPr lang="zh-CN" altLang="en-US" sz="3600" dirty="0"/>
          </a:p>
        </p:txBody>
      </p:sp>
      <p:cxnSp>
        <p:nvCxnSpPr>
          <p:cNvPr id="5" name="直接连接符 4">
            <a:extLst>
              <a:ext uri="{FF2B5EF4-FFF2-40B4-BE49-F238E27FC236}">
                <a16:creationId xmlns:a16="http://schemas.microsoft.com/office/drawing/2014/main" id="{4EFFFBC0-852A-4FC5-BFCD-74F0F017660D}"/>
              </a:ext>
            </a:extLst>
          </p:cNvPr>
          <p:cNvCxnSpPr/>
          <p:nvPr/>
        </p:nvCxnSpPr>
        <p:spPr>
          <a:xfrm>
            <a:off x="3753853" y="523081"/>
            <a:ext cx="0" cy="58118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7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86558-CF87-4196-BA49-AF0E62C11FEA}"/>
              </a:ext>
            </a:extLst>
          </p:cNvPr>
          <p:cNvSpPr>
            <a:spLocks noGrp="1"/>
          </p:cNvSpPr>
          <p:nvPr>
            <p:ph type="title"/>
          </p:nvPr>
        </p:nvSpPr>
        <p:spPr>
          <a:xfrm>
            <a:off x="838200" y="523081"/>
            <a:ext cx="2691063" cy="5811837"/>
          </a:xfrm>
        </p:spPr>
        <p:txBody>
          <a:bodyPr>
            <a:normAutofit/>
          </a:bodyPr>
          <a:lstStyle/>
          <a:p>
            <a:r>
              <a:rPr lang="en-US" altLang="zh-CN" sz="4800" b="1" dirty="0"/>
              <a:t>Outlines</a:t>
            </a:r>
            <a:endParaRPr lang="zh-CN" altLang="en-US" sz="4800" b="1" dirty="0"/>
          </a:p>
        </p:txBody>
      </p:sp>
      <p:sp>
        <p:nvSpPr>
          <p:cNvPr id="3" name="内容占位符 2">
            <a:extLst>
              <a:ext uri="{FF2B5EF4-FFF2-40B4-BE49-F238E27FC236}">
                <a16:creationId xmlns:a16="http://schemas.microsoft.com/office/drawing/2014/main" id="{261D10DB-2EB4-430F-821D-EA9A4FAE51F8}"/>
              </a:ext>
            </a:extLst>
          </p:cNvPr>
          <p:cNvSpPr>
            <a:spLocks noGrp="1"/>
          </p:cNvSpPr>
          <p:nvPr>
            <p:ph idx="1"/>
          </p:nvPr>
        </p:nvSpPr>
        <p:spPr>
          <a:xfrm>
            <a:off x="4203032" y="657725"/>
            <a:ext cx="7150768" cy="5677193"/>
          </a:xfrm>
        </p:spPr>
        <p:txBody>
          <a:bodyPr>
            <a:normAutofit/>
          </a:bodyPr>
          <a:lstStyle/>
          <a:p>
            <a:pPr>
              <a:lnSpc>
                <a:spcPct val="100000"/>
              </a:lnSpc>
            </a:pPr>
            <a:r>
              <a:rPr lang="zh-CN" altLang="en-US" sz="3200" dirty="0">
                <a:solidFill>
                  <a:schemeClr val="bg1">
                    <a:lumMod val="65000"/>
                  </a:schemeClr>
                </a:solidFill>
              </a:rPr>
              <a:t>数据总览</a:t>
            </a:r>
            <a:endParaRPr lang="en-US" altLang="zh-CN" sz="3200" dirty="0">
              <a:solidFill>
                <a:schemeClr val="bg1">
                  <a:lumMod val="65000"/>
                </a:schemeClr>
              </a:solidFill>
            </a:endParaRPr>
          </a:p>
          <a:p>
            <a:pPr>
              <a:lnSpc>
                <a:spcPct val="100000"/>
              </a:lnSpc>
            </a:pPr>
            <a:r>
              <a:rPr lang="zh-CN" altLang="en-US" sz="3200" dirty="0">
                <a:solidFill>
                  <a:schemeClr val="bg1">
                    <a:lumMod val="65000"/>
                  </a:schemeClr>
                </a:solidFill>
              </a:rPr>
              <a:t>数据处理</a:t>
            </a:r>
            <a:endParaRPr lang="en-US" altLang="zh-CN" sz="3200" dirty="0">
              <a:solidFill>
                <a:schemeClr val="bg1">
                  <a:lumMod val="65000"/>
                </a:schemeClr>
              </a:solidFill>
            </a:endParaRPr>
          </a:p>
          <a:p>
            <a:pPr lvl="1">
              <a:lnSpc>
                <a:spcPct val="100000"/>
              </a:lnSpc>
            </a:pPr>
            <a:r>
              <a:rPr lang="zh-CN" altLang="en-US" sz="2800" dirty="0">
                <a:solidFill>
                  <a:schemeClr val="bg1">
                    <a:lumMod val="65000"/>
                  </a:schemeClr>
                </a:solidFill>
              </a:rPr>
              <a:t>店名标定</a:t>
            </a:r>
            <a:endParaRPr lang="en-US" altLang="zh-CN" sz="2800" dirty="0">
              <a:solidFill>
                <a:schemeClr val="bg1">
                  <a:lumMod val="65000"/>
                </a:schemeClr>
              </a:solidFill>
            </a:endParaRPr>
          </a:p>
          <a:p>
            <a:pPr lvl="1">
              <a:lnSpc>
                <a:spcPct val="100000"/>
              </a:lnSpc>
            </a:pPr>
            <a:r>
              <a:rPr lang="zh-CN" altLang="en-US" sz="2800" dirty="0">
                <a:solidFill>
                  <a:schemeClr val="bg1">
                    <a:lumMod val="65000"/>
                  </a:schemeClr>
                </a:solidFill>
              </a:rPr>
              <a:t>其他因素</a:t>
            </a:r>
            <a:endParaRPr lang="en-US" altLang="zh-CN" sz="2800" dirty="0">
              <a:solidFill>
                <a:schemeClr val="bg1">
                  <a:lumMod val="65000"/>
                </a:schemeClr>
              </a:solidFill>
            </a:endParaRPr>
          </a:p>
          <a:p>
            <a:pPr>
              <a:lnSpc>
                <a:spcPct val="100000"/>
              </a:lnSpc>
            </a:pPr>
            <a:r>
              <a:rPr lang="zh-CN" altLang="en-US" sz="3200" dirty="0">
                <a:solidFill>
                  <a:schemeClr val="bg1">
                    <a:lumMod val="65000"/>
                  </a:schemeClr>
                </a:solidFill>
              </a:rPr>
              <a:t>数据分析</a:t>
            </a:r>
            <a:endParaRPr lang="en-US" altLang="zh-CN" sz="3200" dirty="0">
              <a:solidFill>
                <a:schemeClr val="bg1">
                  <a:lumMod val="65000"/>
                </a:schemeClr>
              </a:solidFill>
            </a:endParaRPr>
          </a:p>
          <a:p>
            <a:pPr lvl="1">
              <a:lnSpc>
                <a:spcPct val="100000"/>
              </a:lnSpc>
            </a:pPr>
            <a:r>
              <a:rPr lang="zh-CN" altLang="en-US" sz="2800" dirty="0">
                <a:solidFill>
                  <a:schemeClr val="bg1">
                    <a:lumMod val="65000"/>
                  </a:schemeClr>
                </a:solidFill>
              </a:rPr>
              <a:t>整体分析</a:t>
            </a:r>
            <a:endParaRPr lang="en-US" altLang="zh-CN" sz="2800" dirty="0">
              <a:solidFill>
                <a:schemeClr val="bg1">
                  <a:lumMod val="65000"/>
                </a:schemeClr>
              </a:solidFill>
            </a:endParaRPr>
          </a:p>
          <a:p>
            <a:pPr lvl="1">
              <a:lnSpc>
                <a:spcPct val="100000"/>
              </a:lnSpc>
            </a:pPr>
            <a:r>
              <a:rPr lang="zh-CN" altLang="en-US" sz="2800" dirty="0">
                <a:solidFill>
                  <a:schemeClr val="bg1">
                    <a:lumMod val="65000"/>
                  </a:schemeClr>
                </a:solidFill>
              </a:rPr>
              <a:t>分类分析</a:t>
            </a:r>
            <a:endParaRPr lang="en-US" altLang="zh-CN" sz="2800" dirty="0">
              <a:solidFill>
                <a:schemeClr val="bg1">
                  <a:lumMod val="65000"/>
                </a:schemeClr>
              </a:solidFill>
            </a:endParaRPr>
          </a:p>
          <a:p>
            <a:pPr>
              <a:lnSpc>
                <a:spcPct val="100000"/>
              </a:lnSpc>
            </a:pPr>
            <a:r>
              <a:rPr lang="zh-CN" altLang="en-US" sz="3200" dirty="0"/>
              <a:t>结论</a:t>
            </a:r>
            <a:endParaRPr lang="zh-CN" altLang="en-US" sz="3600" dirty="0"/>
          </a:p>
        </p:txBody>
      </p:sp>
      <p:cxnSp>
        <p:nvCxnSpPr>
          <p:cNvPr id="5" name="直接连接符 4">
            <a:extLst>
              <a:ext uri="{FF2B5EF4-FFF2-40B4-BE49-F238E27FC236}">
                <a16:creationId xmlns:a16="http://schemas.microsoft.com/office/drawing/2014/main" id="{4EFFFBC0-852A-4FC5-BFCD-74F0F017660D}"/>
              </a:ext>
            </a:extLst>
          </p:cNvPr>
          <p:cNvCxnSpPr/>
          <p:nvPr/>
        </p:nvCxnSpPr>
        <p:spPr>
          <a:xfrm>
            <a:off x="3753853" y="523081"/>
            <a:ext cx="0" cy="58118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0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5C69031-7F5B-184D-87C8-4D587A75A51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结论</a:t>
            </a:r>
          </a:p>
        </p:txBody>
      </p:sp>
      <p:sp>
        <p:nvSpPr>
          <p:cNvPr id="5" name="内容占位符 2">
            <a:extLst>
              <a:ext uri="{FF2B5EF4-FFF2-40B4-BE49-F238E27FC236}">
                <a16:creationId xmlns:a16="http://schemas.microsoft.com/office/drawing/2014/main" id="{83EB6A5C-7326-134D-A564-CD28FA7AC0A6}"/>
              </a:ext>
            </a:extLst>
          </p:cNvPr>
          <p:cNvSpPr>
            <a:spLocks noGrp="1"/>
          </p:cNvSpPr>
          <p:nvPr>
            <p:ph idx="1"/>
          </p:nvPr>
        </p:nvSpPr>
        <p:spPr>
          <a:xfrm>
            <a:off x="838200" y="1482725"/>
            <a:ext cx="10515600" cy="4351338"/>
          </a:xfrm>
        </p:spPr>
        <p:txBody>
          <a:bodyPr>
            <a:normAutofit/>
          </a:bodyPr>
          <a:lstStyle/>
          <a:p>
            <a:r>
              <a:rPr lang="zh-CN" altLang="en-US" sz="3200" dirty="0"/>
              <a:t>规律</a:t>
            </a:r>
            <a:endParaRPr lang="en-US" altLang="zh-CN" sz="3200" dirty="0"/>
          </a:p>
          <a:p>
            <a:pPr lvl="1"/>
            <a:r>
              <a:rPr lang="zh-CN" altLang="en-US" sz="2800" dirty="0"/>
              <a:t>地名</a:t>
            </a:r>
            <a:r>
              <a:rPr lang="en-US" altLang="zh-CN" sz="2800" dirty="0"/>
              <a:t>/</a:t>
            </a:r>
            <a:r>
              <a:rPr lang="zh-CN" altLang="en-US" sz="2800" dirty="0"/>
              <a:t>食物名→低价多销      英文名→高价量小</a:t>
            </a:r>
            <a:endParaRPr lang="en-US" altLang="zh-CN" sz="2800" dirty="0"/>
          </a:p>
          <a:p>
            <a:pPr lvl="1"/>
            <a:r>
              <a:rPr lang="zh-CN" altLang="en-US" sz="2800" dirty="0"/>
              <a:t>晚餐夜宵→均价高       午餐→订单多（折扣大）</a:t>
            </a:r>
            <a:endParaRPr lang="en-US" altLang="zh-CN" sz="2800" dirty="0"/>
          </a:p>
          <a:p>
            <a:endParaRPr lang="en-US" altLang="zh-CN" sz="3200" dirty="0"/>
          </a:p>
          <a:p>
            <a:r>
              <a:rPr lang="zh-CN" altLang="en-US" sz="3200" dirty="0"/>
              <a:t>建议</a:t>
            </a:r>
            <a:endParaRPr lang="en-US" altLang="zh-CN" sz="3200" dirty="0"/>
          </a:p>
          <a:p>
            <a:pPr lvl="1"/>
            <a:r>
              <a:rPr lang="zh-CN" altLang="en-US" sz="2800" dirty="0"/>
              <a:t>薄利多销型：在店名中加入地名</a:t>
            </a:r>
            <a:r>
              <a:rPr lang="en-US" altLang="zh-CN" sz="2800" dirty="0"/>
              <a:t>/</a:t>
            </a:r>
            <a:r>
              <a:rPr lang="zh-CN" altLang="en-US" sz="2800" dirty="0"/>
              <a:t>食品名</a:t>
            </a:r>
            <a:endParaRPr lang="en-US" altLang="zh-CN" sz="2800" dirty="0"/>
          </a:p>
          <a:p>
            <a:pPr lvl="1"/>
            <a:r>
              <a:rPr lang="zh-CN" altLang="en-US" sz="2800" dirty="0"/>
              <a:t>优质型：包含英文</a:t>
            </a:r>
            <a:endParaRPr lang="en-US" altLang="zh-CN" sz="2800" dirty="0"/>
          </a:p>
          <a:p>
            <a:pPr lvl="1"/>
            <a:r>
              <a:rPr lang="zh-CN" altLang="en-US" sz="2800" dirty="0"/>
              <a:t>主营夜宵</a:t>
            </a:r>
            <a:r>
              <a:rPr lang="en-US" altLang="zh-CN" sz="2800" dirty="0"/>
              <a:t>/</a:t>
            </a:r>
            <a:r>
              <a:rPr lang="zh-CN" altLang="en-US" sz="2800" dirty="0"/>
              <a:t>晚餐：采取较高的平均价格</a:t>
            </a:r>
            <a:endParaRPr lang="en-US" altLang="zh-CN" sz="2800" dirty="0"/>
          </a:p>
          <a:p>
            <a:pPr lvl="1"/>
            <a:r>
              <a:rPr lang="zh-CN" altLang="en-US" sz="2800" dirty="0"/>
              <a:t>主营午餐：多设置折扣</a:t>
            </a:r>
            <a:endParaRPr lang="en-US" altLang="zh-CN" sz="2800" dirty="0"/>
          </a:p>
          <a:p>
            <a:endParaRPr lang="en-US" altLang="zh-CN" sz="3200" dirty="0"/>
          </a:p>
        </p:txBody>
      </p:sp>
    </p:spTree>
    <p:extLst>
      <p:ext uri="{BB962C8B-B14F-4D97-AF65-F5344CB8AC3E}">
        <p14:creationId xmlns:p14="http://schemas.microsoft.com/office/powerpoint/2010/main" val="216517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D8F40FF-670C-49DB-82A4-E49FA4860050}"/>
              </a:ext>
            </a:extLst>
          </p:cNvPr>
          <p:cNvSpPr>
            <a:spLocks noGrp="1"/>
          </p:cNvSpPr>
          <p:nvPr>
            <p:ph idx="1"/>
          </p:nvPr>
        </p:nvSpPr>
        <p:spPr>
          <a:xfrm>
            <a:off x="2605912" y="2217350"/>
            <a:ext cx="4063829" cy="1572126"/>
          </a:xfrm>
        </p:spPr>
        <p:txBody>
          <a:bodyPr>
            <a:normAutofit/>
          </a:bodyPr>
          <a:lstStyle/>
          <a:p>
            <a:pPr marL="0" indent="0">
              <a:buNone/>
            </a:pPr>
            <a:r>
              <a:rPr lang="zh-CN" altLang="en-US" sz="8800" dirty="0"/>
              <a:t>谢谢！</a:t>
            </a:r>
          </a:p>
        </p:txBody>
      </p:sp>
      <p:pic>
        <p:nvPicPr>
          <p:cNvPr id="4" name="图片 3">
            <a:extLst>
              <a:ext uri="{FF2B5EF4-FFF2-40B4-BE49-F238E27FC236}">
                <a16:creationId xmlns:a16="http://schemas.microsoft.com/office/drawing/2014/main" id="{9F49FA2F-F94A-4D7F-8635-55A1720A59BE}"/>
              </a:ext>
            </a:extLst>
          </p:cNvPr>
          <p:cNvPicPr>
            <a:picLocks noChangeAspect="1"/>
          </p:cNvPicPr>
          <p:nvPr/>
        </p:nvPicPr>
        <p:blipFill>
          <a:blip r:embed="rId2"/>
          <a:stretch>
            <a:fillRect/>
          </a:stretch>
        </p:blipFill>
        <p:spPr>
          <a:xfrm rot="21045015">
            <a:off x="7331937" y="3300664"/>
            <a:ext cx="2469094" cy="2522439"/>
          </a:xfrm>
          <a:prstGeom prst="rect">
            <a:avLst/>
          </a:prstGeom>
        </p:spPr>
      </p:pic>
    </p:spTree>
    <p:extLst>
      <p:ext uri="{BB962C8B-B14F-4D97-AF65-F5344CB8AC3E}">
        <p14:creationId xmlns:p14="http://schemas.microsoft.com/office/powerpoint/2010/main" val="216496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86558-CF87-4196-BA49-AF0E62C11FEA}"/>
              </a:ext>
            </a:extLst>
          </p:cNvPr>
          <p:cNvSpPr>
            <a:spLocks noGrp="1"/>
          </p:cNvSpPr>
          <p:nvPr>
            <p:ph type="title"/>
          </p:nvPr>
        </p:nvSpPr>
        <p:spPr>
          <a:xfrm>
            <a:off x="838200" y="523081"/>
            <a:ext cx="2691063" cy="5811837"/>
          </a:xfrm>
        </p:spPr>
        <p:txBody>
          <a:bodyPr>
            <a:normAutofit/>
          </a:bodyPr>
          <a:lstStyle/>
          <a:p>
            <a:r>
              <a:rPr lang="en-US" altLang="zh-CN" sz="4800" b="1" dirty="0"/>
              <a:t>Outlines</a:t>
            </a:r>
            <a:endParaRPr lang="zh-CN" altLang="en-US" sz="4800" b="1" dirty="0"/>
          </a:p>
        </p:txBody>
      </p:sp>
      <p:sp>
        <p:nvSpPr>
          <p:cNvPr id="3" name="内容占位符 2">
            <a:extLst>
              <a:ext uri="{FF2B5EF4-FFF2-40B4-BE49-F238E27FC236}">
                <a16:creationId xmlns:a16="http://schemas.microsoft.com/office/drawing/2014/main" id="{261D10DB-2EB4-430F-821D-EA9A4FAE51F8}"/>
              </a:ext>
            </a:extLst>
          </p:cNvPr>
          <p:cNvSpPr>
            <a:spLocks noGrp="1"/>
          </p:cNvSpPr>
          <p:nvPr>
            <p:ph idx="1"/>
          </p:nvPr>
        </p:nvSpPr>
        <p:spPr>
          <a:xfrm>
            <a:off x="4203032" y="657725"/>
            <a:ext cx="7150768" cy="5677193"/>
          </a:xfrm>
        </p:spPr>
        <p:txBody>
          <a:bodyPr>
            <a:normAutofit/>
          </a:bodyPr>
          <a:lstStyle/>
          <a:p>
            <a:pPr>
              <a:lnSpc>
                <a:spcPct val="100000"/>
              </a:lnSpc>
            </a:pPr>
            <a:r>
              <a:rPr lang="zh-CN" altLang="en-US" sz="3200" dirty="0"/>
              <a:t>数据总览</a:t>
            </a:r>
            <a:endParaRPr lang="en-US" altLang="zh-CN" sz="3200" dirty="0"/>
          </a:p>
          <a:p>
            <a:pPr>
              <a:lnSpc>
                <a:spcPct val="100000"/>
              </a:lnSpc>
            </a:pPr>
            <a:r>
              <a:rPr lang="zh-CN" altLang="en-US" sz="3200" dirty="0">
                <a:solidFill>
                  <a:schemeClr val="bg1">
                    <a:lumMod val="65000"/>
                  </a:schemeClr>
                </a:solidFill>
              </a:rPr>
              <a:t>数据处理</a:t>
            </a:r>
            <a:endParaRPr lang="en-US" altLang="zh-CN" sz="3200" dirty="0">
              <a:solidFill>
                <a:schemeClr val="bg1">
                  <a:lumMod val="65000"/>
                </a:schemeClr>
              </a:solidFill>
            </a:endParaRPr>
          </a:p>
          <a:p>
            <a:pPr lvl="1">
              <a:lnSpc>
                <a:spcPct val="100000"/>
              </a:lnSpc>
            </a:pPr>
            <a:r>
              <a:rPr lang="zh-CN" altLang="en-US" sz="2800" dirty="0">
                <a:solidFill>
                  <a:schemeClr val="bg1">
                    <a:lumMod val="65000"/>
                  </a:schemeClr>
                </a:solidFill>
              </a:rPr>
              <a:t>店名标定</a:t>
            </a:r>
            <a:endParaRPr lang="en-US" altLang="zh-CN" sz="2800" dirty="0">
              <a:solidFill>
                <a:schemeClr val="bg1">
                  <a:lumMod val="65000"/>
                </a:schemeClr>
              </a:solidFill>
            </a:endParaRPr>
          </a:p>
          <a:p>
            <a:pPr lvl="1">
              <a:lnSpc>
                <a:spcPct val="100000"/>
              </a:lnSpc>
            </a:pPr>
            <a:r>
              <a:rPr lang="zh-CN" altLang="en-US" sz="2800" dirty="0">
                <a:solidFill>
                  <a:schemeClr val="bg1">
                    <a:lumMod val="65000"/>
                  </a:schemeClr>
                </a:solidFill>
              </a:rPr>
              <a:t>其他因素</a:t>
            </a:r>
            <a:endParaRPr lang="en-US" altLang="zh-CN" sz="2800" dirty="0">
              <a:solidFill>
                <a:schemeClr val="bg1">
                  <a:lumMod val="65000"/>
                </a:schemeClr>
              </a:solidFill>
            </a:endParaRPr>
          </a:p>
          <a:p>
            <a:pPr>
              <a:lnSpc>
                <a:spcPct val="100000"/>
              </a:lnSpc>
            </a:pPr>
            <a:r>
              <a:rPr lang="zh-CN" altLang="en-US" sz="3200" dirty="0">
                <a:solidFill>
                  <a:schemeClr val="bg1">
                    <a:lumMod val="65000"/>
                  </a:schemeClr>
                </a:solidFill>
              </a:rPr>
              <a:t>数据分析</a:t>
            </a:r>
            <a:endParaRPr lang="en-US" altLang="zh-CN" sz="3200" dirty="0">
              <a:solidFill>
                <a:schemeClr val="bg1">
                  <a:lumMod val="65000"/>
                </a:schemeClr>
              </a:solidFill>
            </a:endParaRPr>
          </a:p>
          <a:p>
            <a:pPr lvl="1">
              <a:lnSpc>
                <a:spcPct val="100000"/>
              </a:lnSpc>
            </a:pPr>
            <a:r>
              <a:rPr lang="zh-CN" altLang="en-US" sz="2800" dirty="0">
                <a:solidFill>
                  <a:schemeClr val="bg1">
                    <a:lumMod val="65000"/>
                  </a:schemeClr>
                </a:solidFill>
              </a:rPr>
              <a:t>整体分析</a:t>
            </a:r>
            <a:endParaRPr lang="en-US" altLang="zh-CN" sz="2800" dirty="0">
              <a:solidFill>
                <a:schemeClr val="bg1">
                  <a:lumMod val="65000"/>
                </a:schemeClr>
              </a:solidFill>
            </a:endParaRPr>
          </a:p>
          <a:p>
            <a:pPr lvl="1">
              <a:lnSpc>
                <a:spcPct val="100000"/>
              </a:lnSpc>
            </a:pPr>
            <a:r>
              <a:rPr lang="zh-CN" altLang="en-US" sz="2800" dirty="0">
                <a:solidFill>
                  <a:schemeClr val="bg1">
                    <a:lumMod val="65000"/>
                  </a:schemeClr>
                </a:solidFill>
              </a:rPr>
              <a:t>分类分析</a:t>
            </a:r>
            <a:endParaRPr lang="en-US" altLang="zh-CN" sz="2800" dirty="0">
              <a:solidFill>
                <a:schemeClr val="bg1">
                  <a:lumMod val="65000"/>
                </a:schemeClr>
              </a:solidFill>
            </a:endParaRPr>
          </a:p>
          <a:p>
            <a:pPr>
              <a:lnSpc>
                <a:spcPct val="100000"/>
              </a:lnSpc>
            </a:pPr>
            <a:r>
              <a:rPr lang="zh-CN" altLang="en-US" sz="3200" dirty="0">
                <a:solidFill>
                  <a:schemeClr val="bg1">
                    <a:lumMod val="65000"/>
                  </a:schemeClr>
                </a:solidFill>
              </a:rPr>
              <a:t>结论</a:t>
            </a:r>
            <a:endParaRPr lang="zh-CN" altLang="en-US" sz="3600" dirty="0">
              <a:solidFill>
                <a:schemeClr val="bg1">
                  <a:lumMod val="65000"/>
                </a:schemeClr>
              </a:solidFill>
            </a:endParaRPr>
          </a:p>
        </p:txBody>
      </p:sp>
      <p:cxnSp>
        <p:nvCxnSpPr>
          <p:cNvPr id="5" name="直接连接符 4">
            <a:extLst>
              <a:ext uri="{FF2B5EF4-FFF2-40B4-BE49-F238E27FC236}">
                <a16:creationId xmlns:a16="http://schemas.microsoft.com/office/drawing/2014/main" id="{4EFFFBC0-852A-4FC5-BFCD-74F0F017660D}"/>
              </a:ext>
            </a:extLst>
          </p:cNvPr>
          <p:cNvCxnSpPr/>
          <p:nvPr/>
        </p:nvCxnSpPr>
        <p:spPr>
          <a:xfrm>
            <a:off x="3753853" y="523081"/>
            <a:ext cx="0" cy="58118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50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40B4F-82FF-4B23-83A6-D2D19DC587E6}"/>
              </a:ext>
            </a:extLst>
          </p:cNvPr>
          <p:cNvSpPr>
            <a:spLocks noGrp="1"/>
          </p:cNvSpPr>
          <p:nvPr>
            <p:ph type="title"/>
          </p:nvPr>
        </p:nvSpPr>
        <p:spPr/>
        <p:txBody>
          <a:bodyPr/>
          <a:lstStyle/>
          <a:p>
            <a:r>
              <a:rPr lang="zh-CN" altLang="en-US" dirty="0"/>
              <a:t>数据总览</a:t>
            </a:r>
          </a:p>
        </p:txBody>
      </p:sp>
      <p:sp>
        <p:nvSpPr>
          <p:cNvPr id="3" name="内容占位符 2">
            <a:extLst>
              <a:ext uri="{FF2B5EF4-FFF2-40B4-BE49-F238E27FC236}">
                <a16:creationId xmlns:a16="http://schemas.microsoft.com/office/drawing/2014/main" id="{61EFDEBF-0626-4023-B580-3466DA4016C4}"/>
              </a:ext>
            </a:extLst>
          </p:cNvPr>
          <p:cNvSpPr>
            <a:spLocks noGrp="1"/>
          </p:cNvSpPr>
          <p:nvPr>
            <p:ph idx="1"/>
          </p:nvPr>
        </p:nvSpPr>
        <p:spPr>
          <a:xfrm>
            <a:off x="838200" y="1491916"/>
            <a:ext cx="10515600" cy="4685047"/>
          </a:xfrm>
        </p:spPr>
        <p:txBody>
          <a:bodyPr>
            <a:normAutofit lnSpcReduction="10000"/>
          </a:bodyPr>
          <a:lstStyle/>
          <a:p>
            <a:pPr marL="0" indent="0">
              <a:lnSpc>
                <a:spcPct val="100000"/>
              </a:lnSpc>
              <a:buNone/>
            </a:pPr>
            <a:r>
              <a:rPr lang="en-US" altLang="zh-CN" sz="3200" dirty="0"/>
              <a:t>2020</a:t>
            </a:r>
            <a:r>
              <a:rPr lang="zh-CN" altLang="en-US" sz="3200" dirty="0"/>
              <a:t>年</a:t>
            </a:r>
            <a:r>
              <a:rPr lang="en-US" altLang="zh-CN" sz="3200" dirty="0"/>
              <a:t>3</a:t>
            </a:r>
            <a:r>
              <a:rPr lang="zh-CN" altLang="en-US" sz="3200" dirty="0"/>
              <a:t>月广州市美团外卖平台订单记录</a:t>
            </a:r>
            <a:endParaRPr lang="en-US" altLang="zh-CN" dirty="0"/>
          </a:p>
          <a:p>
            <a:pPr>
              <a:spcBef>
                <a:spcPts val="2400"/>
              </a:spcBef>
            </a:pPr>
            <a:r>
              <a:rPr lang="zh-CN" altLang="zh-CN" dirty="0"/>
              <a:t>总计有</a:t>
            </a:r>
            <a:r>
              <a:rPr lang="en-US" altLang="zh-CN" dirty="0"/>
              <a:t>1,975,507</a:t>
            </a:r>
            <a:r>
              <a:rPr lang="zh-CN" altLang="zh-CN" dirty="0"/>
              <a:t>条</a:t>
            </a:r>
            <a:r>
              <a:rPr lang="zh-CN" altLang="en-US" dirty="0"/>
              <a:t>订单</a:t>
            </a:r>
            <a:r>
              <a:rPr lang="zh-CN" altLang="zh-CN" dirty="0"/>
              <a:t>信息</a:t>
            </a:r>
            <a:r>
              <a:rPr lang="zh-CN" altLang="en-US" dirty="0"/>
              <a:t>，</a:t>
            </a:r>
            <a:br>
              <a:rPr lang="en-US" altLang="zh-CN" dirty="0"/>
            </a:br>
            <a:r>
              <a:rPr lang="zh-CN" altLang="zh-CN" dirty="0"/>
              <a:t>涉及到</a:t>
            </a:r>
            <a:r>
              <a:rPr lang="en-US" altLang="zh-CN" dirty="0"/>
              <a:t>3,169</a:t>
            </a:r>
            <a:r>
              <a:rPr lang="zh-CN" altLang="zh-CN" dirty="0"/>
              <a:t>家外卖店铺</a:t>
            </a:r>
            <a:endParaRPr lang="en-US" altLang="zh-CN" dirty="0"/>
          </a:p>
          <a:p>
            <a:pPr>
              <a:spcBef>
                <a:spcPts val="1800"/>
              </a:spcBef>
            </a:pPr>
            <a:r>
              <a:rPr lang="zh-CN" altLang="en-US" dirty="0"/>
              <a:t>每条订单信息包含</a:t>
            </a:r>
            <a:endParaRPr lang="en-US" altLang="zh-CN" dirty="0"/>
          </a:p>
          <a:p>
            <a:pPr lvl="1"/>
            <a:r>
              <a:rPr lang="zh-CN" altLang="en-US" dirty="0"/>
              <a:t>店铺信息</a:t>
            </a:r>
            <a:endParaRPr lang="en-US" altLang="zh-CN" dirty="0"/>
          </a:p>
          <a:p>
            <a:pPr lvl="1"/>
            <a:r>
              <a:rPr lang="zh-CN" altLang="en-US" dirty="0"/>
              <a:t>下单用户信息</a:t>
            </a:r>
            <a:endParaRPr lang="en-US" altLang="zh-CN" dirty="0"/>
          </a:p>
          <a:p>
            <a:pPr lvl="1"/>
            <a:r>
              <a:rPr lang="zh-CN" altLang="en-US" dirty="0"/>
              <a:t>订单时间</a:t>
            </a:r>
            <a:endParaRPr lang="en-US" altLang="zh-CN" dirty="0"/>
          </a:p>
          <a:p>
            <a:pPr lvl="1"/>
            <a:r>
              <a:rPr lang="zh-CN" altLang="en-US" dirty="0"/>
              <a:t>订单价格</a:t>
            </a:r>
            <a:endParaRPr lang="en-US" altLang="zh-CN" dirty="0"/>
          </a:p>
          <a:p>
            <a:pPr lvl="1"/>
            <a:r>
              <a:rPr lang="zh-CN" altLang="en-US" dirty="0"/>
              <a:t>订单明细</a:t>
            </a:r>
          </a:p>
          <a:p>
            <a:pPr>
              <a:lnSpc>
                <a:spcPct val="100000"/>
              </a:lnSpc>
              <a:spcBef>
                <a:spcPts val="1800"/>
              </a:spcBef>
            </a:pPr>
            <a:r>
              <a:rPr lang="zh-CN" altLang="en-US" dirty="0"/>
              <a:t>从</a:t>
            </a:r>
            <a:r>
              <a:rPr lang="zh-CN" altLang="en-US" sz="3200" b="1" dirty="0"/>
              <a:t>店铺</a:t>
            </a:r>
            <a:r>
              <a:rPr lang="zh-CN" altLang="en-US" dirty="0"/>
              <a:t>的层面展开分析</a:t>
            </a:r>
            <a:endParaRPr lang="en-US" altLang="zh-CN" dirty="0"/>
          </a:p>
        </p:txBody>
      </p:sp>
      <p:pic>
        <p:nvPicPr>
          <p:cNvPr id="5" name="图片 4">
            <a:extLst>
              <a:ext uri="{FF2B5EF4-FFF2-40B4-BE49-F238E27FC236}">
                <a16:creationId xmlns:a16="http://schemas.microsoft.com/office/drawing/2014/main" id="{1993109E-E30E-4BC9-A716-8559A41D370B}"/>
              </a:ext>
            </a:extLst>
          </p:cNvPr>
          <p:cNvPicPr>
            <a:picLocks noChangeAspect="1"/>
          </p:cNvPicPr>
          <p:nvPr/>
        </p:nvPicPr>
        <p:blipFill>
          <a:blip r:embed="rId2"/>
          <a:stretch>
            <a:fillRect/>
          </a:stretch>
        </p:blipFill>
        <p:spPr>
          <a:xfrm>
            <a:off x="5890748" y="2372194"/>
            <a:ext cx="5463051" cy="3386922"/>
          </a:xfrm>
          <a:prstGeom prst="rect">
            <a:avLst/>
          </a:prstGeom>
        </p:spPr>
      </p:pic>
    </p:spTree>
    <p:extLst>
      <p:ext uri="{BB962C8B-B14F-4D97-AF65-F5344CB8AC3E}">
        <p14:creationId xmlns:p14="http://schemas.microsoft.com/office/powerpoint/2010/main" val="1272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986558-CF87-4196-BA49-AF0E62C11FEA}"/>
              </a:ext>
            </a:extLst>
          </p:cNvPr>
          <p:cNvSpPr>
            <a:spLocks noGrp="1"/>
          </p:cNvSpPr>
          <p:nvPr>
            <p:ph type="title"/>
          </p:nvPr>
        </p:nvSpPr>
        <p:spPr>
          <a:xfrm>
            <a:off x="838200" y="523081"/>
            <a:ext cx="2691063" cy="5811837"/>
          </a:xfrm>
        </p:spPr>
        <p:txBody>
          <a:bodyPr>
            <a:normAutofit/>
          </a:bodyPr>
          <a:lstStyle/>
          <a:p>
            <a:r>
              <a:rPr lang="en-US" altLang="zh-CN" sz="4800" b="1" dirty="0"/>
              <a:t>Outlines</a:t>
            </a:r>
            <a:endParaRPr lang="zh-CN" altLang="en-US" sz="4800" b="1" dirty="0"/>
          </a:p>
        </p:txBody>
      </p:sp>
      <p:sp>
        <p:nvSpPr>
          <p:cNvPr id="3" name="内容占位符 2">
            <a:extLst>
              <a:ext uri="{FF2B5EF4-FFF2-40B4-BE49-F238E27FC236}">
                <a16:creationId xmlns:a16="http://schemas.microsoft.com/office/drawing/2014/main" id="{261D10DB-2EB4-430F-821D-EA9A4FAE51F8}"/>
              </a:ext>
            </a:extLst>
          </p:cNvPr>
          <p:cNvSpPr>
            <a:spLocks noGrp="1"/>
          </p:cNvSpPr>
          <p:nvPr>
            <p:ph idx="1"/>
          </p:nvPr>
        </p:nvSpPr>
        <p:spPr>
          <a:xfrm>
            <a:off x="4203032" y="657725"/>
            <a:ext cx="7150768" cy="5677193"/>
          </a:xfrm>
        </p:spPr>
        <p:txBody>
          <a:bodyPr>
            <a:normAutofit/>
          </a:bodyPr>
          <a:lstStyle/>
          <a:p>
            <a:pPr>
              <a:lnSpc>
                <a:spcPct val="100000"/>
              </a:lnSpc>
            </a:pPr>
            <a:r>
              <a:rPr lang="zh-CN" altLang="en-US" sz="3200" dirty="0">
                <a:solidFill>
                  <a:schemeClr val="bg1">
                    <a:lumMod val="65000"/>
                  </a:schemeClr>
                </a:solidFill>
              </a:rPr>
              <a:t>数据总览</a:t>
            </a:r>
            <a:endParaRPr lang="en-US" altLang="zh-CN" sz="3200" dirty="0">
              <a:solidFill>
                <a:schemeClr val="bg1">
                  <a:lumMod val="65000"/>
                </a:schemeClr>
              </a:solidFill>
            </a:endParaRPr>
          </a:p>
          <a:p>
            <a:pPr>
              <a:lnSpc>
                <a:spcPct val="100000"/>
              </a:lnSpc>
            </a:pPr>
            <a:r>
              <a:rPr lang="zh-CN" altLang="en-US" sz="3200" dirty="0"/>
              <a:t>数据处理</a:t>
            </a:r>
            <a:endParaRPr lang="en-US" altLang="zh-CN" sz="3200" dirty="0"/>
          </a:p>
          <a:p>
            <a:pPr lvl="1">
              <a:lnSpc>
                <a:spcPct val="100000"/>
              </a:lnSpc>
            </a:pPr>
            <a:r>
              <a:rPr lang="zh-CN" altLang="en-US" sz="2800" dirty="0"/>
              <a:t>店名标定</a:t>
            </a:r>
            <a:endParaRPr lang="en-US" altLang="zh-CN" sz="2800" dirty="0"/>
          </a:p>
          <a:p>
            <a:pPr lvl="1">
              <a:lnSpc>
                <a:spcPct val="100000"/>
              </a:lnSpc>
            </a:pPr>
            <a:r>
              <a:rPr lang="zh-CN" altLang="en-US" sz="2800" dirty="0"/>
              <a:t>其他因素</a:t>
            </a:r>
            <a:endParaRPr lang="en-US" altLang="zh-CN" sz="2800" dirty="0"/>
          </a:p>
          <a:p>
            <a:pPr>
              <a:lnSpc>
                <a:spcPct val="100000"/>
              </a:lnSpc>
            </a:pPr>
            <a:r>
              <a:rPr lang="zh-CN" altLang="en-US" sz="3200" dirty="0">
                <a:solidFill>
                  <a:schemeClr val="bg1">
                    <a:lumMod val="65000"/>
                  </a:schemeClr>
                </a:solidFill>
              </a:rPr>
              <a:t>数据分析</a:t>
            </a:r>
            <a:endParaRPr lang="en-US" altLang="zh-CN" sz="3200" dirty="0">
              <a:solidFill>
                <a:schemeClr val="bg1">
                  <a:lumMod val="65000"/>
                </a:schemeClr>
              </a:solidFill>
            </a:endParaRPr>
          </a:p>
          <a:p>
            <a:pPr lvl="1">
              <a:lnSpc>
                <a:spcPct val="100000"/>
              </a:lnSpc>
            </a:pPr>
            <a:r>
              <a:rPr lang="zh-CN" altLang="en-US" sz="2800" dirty="0">
                <a:solidFill>
                  <a:schemeClr val="bg1">
                    <a:lumMod val="65000"/>
                  </a:schemeClr>
                </a:solidFill>
              </a:rPr>
              <a:t>整体分析</a:t>
            </a:r>
            <a:endParaRPr lang="en-US" altLang="zh-CN" sz="2800" dirty="0">
              <a:solidFill>
                <a:schemeClr val="bg1">
                  <a:lumMod val="65000"/>
                </a:schemeClr>
              </a:solidFill>
            </a:endParaRPr>
          </a:p>
          <a:p>
            <a:pPr lvl="1">
              <a:lnSpc>
                <a:spcPct val="100000"/>
              </a:lnSpc>
            </a:pPr>
            <a:r>
              <a:rPr lang="zh-CN" altLang="en-US" sz="2800" dirty="0">
                <a:solidFill>
                  <a:schemeClr val="bg1">
                    <a:lumMod val="65000"/>
                  </a:schemeClr>
                </a:solidFill>
              </a:rPr>
              <a:t>分类分析</a:t>
            </a:r>
            <a:endParaRPr lang="en-US" altLang="zh-CN" sz="2800" dirty="0">
              <a:solidFill>
                <a:schemeClr val="bg1">
                  <a:lumMod val="65000"/>
                </a:schemeClr>
              </a:solidFill>
            </a:endParaRPr>
          </a:p>
          <a:p>
            <a:pPr>
              <a:lnSpc>
                <a:spcPct val="100000"/>
              </a:lnSpc>
            </a:pPr>
            <a:r>
              <a:rPr lang="zh-CN" altLang="en-US" sz="3600" dirty="0">
                <a:solidFill>
                  <a:schemeClr val="bg1">
                    <a:lumMod val="65000"/>
                  </a:schemeClr>
                </a:solidFill>
              </a:rPr>
              <a:t>结论</a:t>
            </a:r>
            <a:endParaRPr lang="zh-CN" altLang="en-US" sz="4000" dirty="0">
              <a:solidFill>
                <a:schemeClr val="bg1">
                  <a:lumMod val="65000"/>
                </a:schemeClr>
              </a:solidFill>
            </a:endParaRPr>
          </a:p>
        </p:txBody>
      </p:sp>
      <p:cxnSp>
        <p:nvCxnSpPr>
          <p:cNvPr id="5" name="直接连接符 4">
            <a:extLst>
              <a:ext uri="{FF2B5EF4-FFF2-40B4-BE49-F238E27FC236}">
                <a16:creationId xmlns:a16="http://schemas.microsoft.com/office/drawing/2014/main" id="{4EFFFBC0-852A-4FC5-BFCD-74F0F017660D}"/>
              </a:ext>
            </a:extLst>
          </p:cNvPr>
          <p:cNvCxnSpPr/>
          <p:nvPr/>
        </p:nvCxnSpPr>
        <p:spPr>
          <a:xfrm>
            <a:off x="3753853" y="523081"/>
            <a:ext cx="0" cy="58118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31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B76E5-EED5-46B3-9DBB-746D756929EE}"/>
              </a:ext>
            </a:extLst>
          </p:cNvPr>
          <p:cNvSpPr>
            <a:spLocks noGrp="1"/>
          </p:cNvSpPr>
          <p:nvPr>
            <p:ph type="title"/>
          </p:nvPr>
        </p:nvSpPr>
        <p:spPr/>
        <p:txBody>
          <a:bodyPr/>
          <a:lstStyle/>
          <a:p>
            <a:r>
              <a:rPr lang="zh-CN" altLang="en-US" dirty="0"/>
              <a:t>数据处理</a:t>
            </a:r>
            <a:r>
              <a:rPr lang="en-US" altLang="zh-CN" dirty="0"/>
              <a:t>——</a:t>
            </a:r>
            <a:r>
              <a:rPr lang="zh-CN" altLang="en-US" dirty="0"/>
              <a:t>店名标定</a:t>
            </a:r>
          </a:p>
        </p:txBody>
      </p:sp>
      <p:sp>
        <p:nvSpPr>
          <p:cNvPr id="3" name="内容占位符 2">
            <a:extLst>
              <a:ext uri="{FF2B5EF4-FFF2-40B4-BE49-F238E27FC236}">
                <a16:creationId xmlns:a16="http://schemas.microsoft.com/office/drawing/2014/main" id="{6DCE87D5-C25C-4C2E-8A0C-641653E9DF63}"/>
              </a:ext>
            </a:extLst>
          </p:cNvPr>
          <p:cNvSpPr>
            <a:spLocks noGrp="1"/>
          </p:cNvSpPr>
          <p:nvPr>
            <p:ph idx="1"/>
          </p:nvPr>
        </p:nvSpPr>
        <p:spPr/>
        <p:txBody>
          <a:bodyPr>
            <a:normAutofit/>
          </a:bodyPr>
          <a:lstStyle/>
          <a:p>
            <a:r>
              <a:rPr lang="zh-CN" altLang="en-US" sz="3200" dirty="0"/>
              <a:t>地名</a:t>
            </a:r>
            <a:r>
              <a:rPr lang="en-US" altLang="zh-CN" sz="3200" dirty="0"/>
              <a:t>(geo-label)</a:t>
            </a:r>
          </a:p>
          <a:p>
            <a:pPr lvl="1"/>
            <a:r>
              <a:rPr lang="en-US" altLang="zh-CN" sz="2800" dirty="0"/>
              <a:t>0</a:t>
            </a:r>
            <a:r>
              <a:rPr lang="zh-CN" altLang="en-US" sz="2800" dirty="0"/>
              <a:t>：</a:t>
            </a:r>
            <a:r>
              <a:rPr lang="en-US" altLang="zh-CN" sz="2800" dirty="0"/>
              <a:t>None</a:t>
            </a:r>
          </a:p>
          <a:p>
            <a:pPr lvl="1"/>
            <a:r>
              <a:rPr lang="en-US" altLang="zh-CN" sz="2800" dirty="0"/>
              <a:t>1</a:t>
            </a:r>
            <a:r>
              <a:rPr lang="zh-CN" altLang="en-US" sz="2800" dirty="0"/>
              <a:t>：</a:t>
            </a:r>
            <a:r>
              <a:rPr lang="en-US" altLang="zh-CN" sz="2800" dirty="0"/>
              <a:t>Prov/Brief</a:t>
            </a:r>
          </a:p>
          <a:p>
            <a:pPr lvl="1"/>
            <a:r>
              <a:rPr lang="en-US" altLang="zh-CN" sz="2800" dirty="0"/>
              <a:t>2</a:t>
            </a:r>
            <a:r>
              <a:rPr lang="zh-CN" altLang="en-US" sz="2800" dirty="0"/>
              <a:t>：</a:t>
            </a:r>
            <a:r>
              <a:rPr lang="en-US" altLang="zh-CN" sz="2800" dirty="0"/>
              <a:t>City</a:t>
            </a:r>
          </a:p>
          <a:p>
            <a:pPr lvl="1"/>
            <a:r>
              <a:rPr lang="en-US" altLang="zh-CN" sz="2800" dirty="0"/>
              <a:t>3</a:t>
            </a:r>
            <a:r>
              <a:rPr lang="zh-CN" altLang="en-US" sz="2800" dirty="0"/>
              <a:t>：</a:t>
            </a:r>
            <a:r>
              <a:rPr lang="en-US" altLang="zh-CN" sz="2800" dirty="0"/>
              <a:t>Scene Spots</a:t>
            </a:r>
          </a:p>
          <a:p>
            <a:r>
              <a:rPr lang="zh-CN" altLang="en-US" sz="3200" dirty="0">
                <a:solidFill>
                  <a:schemeClr val="bg1">
                    <a:lumMod val="65000"/>
                  </a:schemeClr>
                </a:solidFill>
              </a:rPr>
              <a:t>食品名</a:t>
            </a:r>
            <a:r>
              <a:rPr lang="en-US" altLang="zh-CN" sz="3200" dirty="0">
                <a:solidFill>
                  <a:schemeClr val="bg1">
                    <a:lumMod val="65000"/>
                  </a:schemeClr>
                </a:solidFill>
              </a:rPr>
              <a:t>(</a:t>
            </a:r>
            <a:r>
              <a:rPr lang="en-US" altLang="zh-CN" sz="3200" dirty="0" err="1">
                <a:solidFill>
                  <a:schemeClr val="bg1">
                    <a:lumMod val="65000"/>
                  </a:schemeClr>
                </a:solidFill>
              </a:rPr>
              <a:t>food_label</a:t>
            </a:r>
            <a:r>
              <a:rPr lang="en-US" altLang="zh-CN" sz="3200" dirty="0">
                <a:solidFill>
                  <a:schemeClr val="bg1">
                    <a:lumMod val="65000"/>
                  </a:schemeClr>
                </a:solidFill>
              </a:rPr>
              <a:t>)</a:t>
            </a:r>
          </a:p>
          <a:p>
            <a:r>
              <a:rPr lang="zh-CN" altLang="en-US" sz="3200" dirty="0">
                <a:solidFill>
                  <a:schemeClr val="bg1">
                    <a:lumMod val="65000"/>
                  </a:schemeClr>
                </a:solidFill>
              </a:rPr>
              <a:t>英语</a:t>
            </a:r>
            <a:r>
              <a:rPr lang="en-US" altLang="zh-CN" sz="3200" dirty="0">
                <a:solidFill>
                  <a:schemeClr val="bg1">
                    <a:lumMod val="65000"/>
                  </a:schemeClr>
                </a:solidFill>
              </a:rPr>
              <a:t>(</a:t>
            </a:r>
            <a:r>
              <a:rPr lang="en-US" altLang="zh-CN" sz="3200" dirty="0" err="1">
                <a:solidFill>
                  <a:schemeClr val="bg1">
                    <a:lumMod val="65000"/>
                  </a:schemeClr>
                </a:solidFill>
              </a:rPr>
              <a:t>eng_label</a:t>
            </a:r>
            <a:r>
              <a:rPr lang="en-US" altLang="zh-CN" sz="3200" dirty="0">
                <a:solidFill>
                  <a:schemeClr val="bg1">
                    <a:lumMod val="65000"/>
                  </a:schemeClr>
                </a:solidFill>
              </a:rPr>
              <a:t>)</a:t>
            </a:r>
          </a:p>
          <a:p>
            <a:r>
              <a:rPr lang="zh-CN" altLang="en-US" sz="3200" dirty="0">
                <a:solidFill>
                  <a:schemeClr val="bg1">
                    <a:lumMod val="65000"/>
                  </a:schemeClr>
                </a:solidFill>
              </a:rPr>
              <a:t>怀旧</a:t>
            </a:r>
            <a:r>
              <a:rPr lang="en-US" altLang="zh-CN" sz="3200" dirty="0">
                <a:solidFill>
                  <a:schemeClr val="bg1">
                    <a:lumMod val="65000"/>
                  </a:schemeClr>
                </a:solidFill>
              </a:rPr>
              <a:t>(</a:t>
            </a:r>
            <a:r>
              <a:rPr lang="en-US" altLang="zh-CN" sz="3200" dirty="0" err="1">
                <a:solidFill>
                  <a:schemeClr val="bg1">
                    <a:lumMod val="65000"/>
                  </a:schemeClr>
                </a:solidFill>
              </a:rPr>
              <a:t>nostalgia_label</a:t>
            </a:r>
            <a:r>
              <a:rPr lang="en-US" altLang="zh-CN" sz="3200" dirty="0">
                <a:solidFill>
                  <a:schemeClr val="bg1">
                    <a:lumMod val="65000"/>
                  </a:schemeClr>
                </a:solidFill>
              </a:rPr>
              <a:t>)</a:t>
            </a:r>
            <a:endParaRPr lang="en-US" altLang="zh-CN" sz="2800" dirty="0"/>
          </a:p>
          <a:p>
            <a:endParaRPr lang="zh-CN" altLang="en-US" sz="3200" dirty="0"/>
          </a:p>
        </p:txBody>
      </p:sp>
      <p:graphicFrame>
        <p:nvGraphicFramePr>
          <p:cNvPr id="9" name="图表 8">
            <a:extLst>
              <a:ext uri="{FF2B5EF4-FFF2-40B4-BE49-F238E27FC236}">
                <a16:creationId xmlns:a16="http://schemas.microsoft.com/office/drawing/2014/main" id="{FB6C146D-3891-45F4-82FD-39A4EFB101B8}"/>
              </a:ext>
            </a:extLst>
          </p:cNvPr>
          <p:cNvGraphicFramePr>
            <a:graphicFrameLocks/>
          </p:cNvGraphicFramePr>
          <p:nvPr>
            <p:extLst>
              <p:ext uri="{D42A27DB-BD31-4B8C-83A1-F6EECF244321}">
                <p14:modId xmlns:p14="http://schemas.microsoft.com/office/powerpoint/2010/main" val="959597354"/>
              </p:ext>
            </p:extLst>
          </p:nvPr>
        </p:nvGraphicFramePr>
        <p:xfrm>
          <a:off x="6540366" y="1253331"/>
          <a:ext cx="4813434" cy="54959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5199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B76E5-EED5-46B3-9DBB-746D756929EE}"/>
              </a:ext>
            </a:extLst>
          </p:cNvPr>
          <p:cNvSpPr>
            <a:spLocks noGrp="1"/>
          </p:cNvSpPr>
          <p:nvPr>
            <p:ph type="title"/>
          </p:nvPr>
        </p:nvSpPr>
        <p:spPr/>
        <p:txBody>
          <a:bodyPr/>
          <a:lstStyle/>
          <a:p>
            <a:r>
              <a:rPr lang="zh-CN" altLang="en-US" dirty="0"/>
              <a:t>数据处理</a:t>
            </a:r>
            <a:r>
              <a:rPr lang="en-US" altLang="zh-CN" dirty="0"/>
              <a:t>——</a:t>
            </a:r>
            <a:r>
              <a:rPr lang="zh-CN" altLang="en-US" dirty="0"/>
              <a:t>店名标定</a:t>
            </a:r>
          </a:p>
        </p:txBody>
      </p:sp>
      <p:sp>
        <p:nvSpPr>
          <p:cNvPr id="3" name="内容占位符 2">
            <a:extLst>
              <a:ext uri="{FF2B5EF4-FFF2-40B4-BE49-F238E27FC236}">
                <a16:creationId xmlns:a16="http://schemas.microsoft.com/office/drawing/2014/main" id="{6DCE87D5-C25C-4C2E-8A0C-641653E9DF63}"/>
              </a:ext>
            </a:extLst>
          </p:cNvPr>
          <p:cNvSpPr>
            <a:spLocks noGrp="1"/>
          </p:cNvSpPr>
          <p:nvPr>
            <p:ph idx="1"/>
          </p:nvPr>
        </p:nvSpPr>
        <p:spPr/>
        <p:txBody>
          <a:bodyPr>
            <a:normAutofit/>
          </a:bodyPr>
          <a:lstStyle/>
          <a:p>
            <a:r>
              <a:rPr lang="zh-CN" altLang="en-US" sz="3200" dirty="0">
                <a:solidFill>
                  <a:schemeClr val="bg1">
                    <a:lumMod val="65000"/>
                  </a:schemeClr>
                </a:solidFill>
              </a:rPr>
              <a:t>地名</a:t>
            </a:r>
            <a:r>
              <a:rPr lang="en-US" altLang="zh-CN" sz="3200" dirty="0">
                <a:solidFill>
                  <a:schemeClr val="bg1">
                    <a:lumMod val="65000"/>
                  </a:schemeClr>
                </a:solidFill>
              </a:rPr>
              <a:t>(geo-label)</a:t>
            </a:r>
          </a:p>
          <a:p>
            <a:r>
              <a:rPr lang="zh-CN" altLang="en-US" sz="3200" dirty="0"/>
              <a:t>食品名</a:t>
            </a:r>
            <a:r>
              <a:rPr lang="en-US" altLang="zh-CN" sz="3200" dirty="0"/>
              <a:t>(</a:t>
            </a:r>
            <a:r>
              <a:rPr lang="en-US" altLang="zh-CN" sz="3200" dirty="0" err="1"/>
              <a:t>food_label</a:t>
            </a:r>
            <a:r>
              <a:rPr lang="en-US" altLang="zh-CN" sz="3200" dirty="0"/>
              <a:t>)</a:t>
            </a:r>
          </a:p>
          <a:p>
            <a:pPr lvl="1"/>
            <a:r>
              <a:rPr lang="en-US" altLang="zh-CN" sz="2800" dirty="0"/>
              <a:t>0</a:t>
            </a:r>
            <a:r>
              <a:rPr lang="zh-CN" altLang="en-US" sz="2800" dirty="0"/>
              <a:t>：</a:t>
            </a:r>
            <a:r>
              <a:rPr lang="en-US" altLang="zh-CN" sz="2800" dirty="0"/>
              <a:t>None</a:t>
            </a:r>
          </a:p>
          <a:p>
            <a:pPr lvl="1"/>
            <a:r>
              <a:rPr lang="en-US" altLang="zh-CN" sz="2800" dirty="0"/>
              <a:t>1</a:t>
            </a:r>
            <a:r>
              <a:rPr lang="zh-CN" altLang="en-US" sz="2800" dirty="0"/>
              <a:t>：</a:t>
            </a:r>
            <a:r>
              <a:rPr lang="en-US" altLang="zh-CN" sz="2800" dirty="0"/>
              <a:t>Food Name</a:t>
            </a:r>
          </a:p>
          <a:p>
            <a:r>
              <a:rPr lang="zh-CN" altLang="en-US" sz="3200" dirty="0">
                <a:solidFill>
                  <a:schemeClr val="bg1">
                    <a:lumMod val="65000"/>
                  </a:schemeClr>
                </a:solidFill>
              </a:rPr>
              <a:t>英语</a:t>
            </a:r>
            <a:r>
              <a:rPr lang="en-US" altLang="zh-CN" sz="3200" dirty="0">
                <a:solidFill>
                  <a:schemeClr val="bg1">
                    <a:lumMod val="65000"/>
                  </a:schemeClr>
                </a:solidFill>
              </a:rPr>
              <a:t>(</a:t>
            </a:r>
            <a:r>
              <a:rPr lang="en-US" altLang="zh-CN" sz="3200" dirty="0" err="1">
                <a:solidFill>
                  <a:schemeClr val="bg1">
                    <a:lumMod val="65000"/>
                  </a:schemeClr>
                </a:solidFill>
              </a:rPr>
              <a:t>eng_label</a:t>
            </a:r>
            <a:r>
              <a:rPr lang="en-US" altLang="zh-CN" sz="3200" dirty="0">
                <a:solidFill>
                  <a:schemeClr val="bg1">
                    <a:lumMod val="65000"/>
                  </a:schemeClr>
                </a:solidFill>
              </a:rPr>
              <a:t>)</a:t>
            </a:r>
          </a:p>
          <a:p>
            <a:r>
              <a:rPr lang="zh-CN" altLang="en-US" sz="3200" dirty="0">
                <a:solidFill>
                  <a:schemeClr val="bg1">
                    <a:lumMod val="65000"/>
                  </a:schemeClr>
                </a:solidFill>
              </a:rPr>
              <a:t>怀旧</a:t>
            </a:r>
            <a:r>
              <a:rPr lang="en-US" altLang="zh-CN" sz="3200" dirty="0">
                <a:solidFill>
                  <a:schemeClr val="bg1">
                    <a:lumMod val="65000"/>
                  </a:schemeClr>
                </a:solidFill>
              </a:rPr>
              <a:t>(</a:t>
            </a:r>
            <a:r>
              <a:rPr lang="en-US" altLang="zh-CN" sz="3200" dirty="0" err="1">
                <a:solidFill>
                  <a:schemeClr val="bg1">
                    <a:lumMod val="65000"/>
                  </a:schemeClr>
                </a:solidFill>
              </a:rPr>
              <a:t>nostalgia_label</a:t>
            </a:r>
            <a:r>
              <a:rPr lang="en-US" altLang="zh-CN" sz="3200" dirty="0">
                <a:solidFill>
                  <a:schemeClr val="bg1">
                    <a:lumMod val="65000"/>
                  </a:schemeClr>
                </a:solidFill>
              </a:rPr>
              <a:t>)</a:t>
            </a:r>
          </a:p>
          <a:p>
            <a:pPr lvl="1"/>
            <a:endParaRPr lang="en-US" altLang="zh-CN" sz="2800" dirty="0"/>
          </a:p>
          <a:p>
            <a:endParaRPr lang="zh-CN" altLang="en-US" sz="3200" dirty="0"/>
          </a:p>
        </p:txBody>
      </p:sp>
      <p:graphicFrame>
        <p:nvGraphicFramePr>
          <p:cNvPr id="4" name="图表 3">
            <a:extLst>
              <a:ext uri="{FF2B5EF4-FFF2-40B4-BE49-F238E27FC236}">
                <a16:creationId xmlns:a16="http://schemas.microsoft.com/office/drawing/2014/main" id="{CD416A75-63EF-4736-8B80-A4D8E3CBF63A}"/>
              </a:ext>
            </a:extLst>
          </p:cNvPr>
          <p:cNvGraphicFramePr>
            <a:graphicFrameLocks/>
          </p:cNvGraphicFramePr>
          <p:nvPr>
            <p:extLst>
              <p:ext uri="{D42A27DB-BD31-4B8C-83A1-F6EECF244321}">
                <p14:modId xmlns:p14="http://schemas.microsoft.com/office/powerpoint/2010/main" val="1671798601"/>
              </p:ext>
            </p:extLst>
          </p:nvPr>
        </p:nvGraphicFramePr>
        <p:xfrm>
          <a:off x="6962274" y="1040021"/>
          <a:ext cx="3930315" cy="54528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380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B76E5-EED5-46B3-9DBB-746D756929EE}"/>
              </a:ext>
            </a:extLst>
          </p:cNvPr>
          <p:cNvSpPr>
            <a:spLocks noGrp="1"/>
          </p:cNvSpPr>
          <p:nvPr>
            <p:ph type="title"/>
          </p:nvPr>
        </p:nvSpPr>
        <p:spPr/>
        <p:txBody>
          <a:bodyPr/>
          <a:lstStyle/>
          <a:p>
            <a:r>
              <a:rPr lang="zh-CN" altLang="en-US" dirty="0"/>
              <a:t>数据处理</a:t>
            </a:r>
            <a:r>
              <a:rPr lang="en-US" altLang="zh-CN" dirty="0"/>
              <a:t>——</a:t>
            </a:r>
            <a:r>
              <a:rPr lang="zh-CN" altLang="en-US" dirty="0"/>
              <a:t>店名标定</a:t>
            </a:r>
          </a:p>
        </p:txBody>
      </p:sp>
      <p:sp>
        <p:nvSpPr>
          <p:cNvPr id="3" name="内容占位符 2">
            <a:extLst>
              <a:ext uri="{FF2B5EF4-FFF2-40B4-BE49-F238E27FC236}">
                <a16:creationId xmlns:a16="http://schemas.microsoft.com/office/drawing/2014/main" id="{6DCE87D5-C25C-4C2E-8A0C-641653E9DF63}"/>
              </a:ext>
            </a:extLst>
          </p:cNvPr>
          <p:cNvSpPr>
            <a:spLocks noGrp="1"/>
          </p:cNvSpPr>
          <p:nvPr>
            <p:ph idx="1"/>
          </p:nvPr>
        </p:nvSpPr>
        <p:spPr/>
        <p:txBody>
          <a:bodyPr>
            <a:normAutofit/>
          </a:bodyPr>
          <a:lstStyle/>
          <a:p>
            <a:r>
              <a:rPr lang="zh-CN" altLang="en-US" sz="3200" dirty="0">
                <a:solidFill>
                  <a:schemeClr val="bg1">
                    <a:lumMod val="65000"/>
                  </a:schemeClr>
                </a:solidFill>
              </a:rPr>
              <a:t>地名</a:t>
            </a:r>
            <a:r>
              <a:rPr lang="en-US" altLang="zh-CN" sz="3200" dirty="0">
                <a:solidFill>
                  <a:schemeClr val="bg1">
                    <a:lumMod val="65000"/>
                  </a:schemeClr>
                </a:solidFill>
              </a:rPr>
              <a:t>(geo-label)</a:t>
            </a:r>
          </a:p>
          <a:p>
            <a:r>
              <a:rPr lang="zh-CN" altLang="en-US" sz="3200" dirty="0">
                <a:solidFill>
                  <a:schemeClr val="bg1">
                    <a:lumMod val="65000"/>
                  </a:schemeClr>
                </a:solidFill>
              </a:rPr>
              <a:t>食品名</a:t>
            </a:r>
            <a:r>
              <a:rPr lang="en-US" altLang="zh-CN" sz="3200" dirty="0">
                <a:solidFill>
                  <a:schemeClr val="bg1">
                    <a:lumMod val="65000"/>
                  </a:schemeClr>
                </a:solidFill>
              </a:rPr>
              <a:t>(</a:t>
            </a:r>
            <a:r>
              <a:rPr lang="en-US" altLang="zh-CN" sz="3200" dirty="0" err="1">
                <a:solidFill>
                  <a:schemeClr val="bg1">
                    <a:lumMod val="65000"/>
                  </a:schemeClr>
                </a:solidFill>
              </a:rPr>
              <a:t>food_label</a:t>
            </a:r>
            <a:r>
              <a:rPr lang="en-US" altLang="zh-CN" sz="3200" dirty="0">
                <a:solidFill>
                  <a:schemeClr val="bg1">
                    <a:lumMod val="65000"/>
                  </a:schemeClr>
                </a:solidFill>
              </a:rPr>
              <a:t>)</a:t>
            </a:r>
          </a:p>
          <a:p>
            <a:r>
              <a:rPr lang="zh-CN" altLang="en-US" sz="3200" dirty="0"/>
              <a:t>英语</a:t>
            </a:r>
            <a:r>
              <a:rPr lang="en-US" altLang="zh-CN" sz="3200" dirty="0"/>
              <a:t>(</a:t>
            </a:r>
            <a:r>
              <a:rPr lang="en-US" altLang="zh-CN" sz="3200" dirty="0" err="1"/>
              <a:t>eng_label</a:t>
            </a:r>
            <a:r>
              <a:rPr lang="en-US" altLang="zh-CN" sz="3200" dirty="0"/>
              <a:t>)</a:t>
            </a:r>
          </a:p>
          <a:p>
            <a:pPr lvl="1"/>
            <a:r>
              <a:rPr lang="en-US" altLang="zh-CN" sz="2800" dirty="0"/>
              <a:t>0</a:t>
            </a:r>
            <a:r>
              <a:rPr lang="zh-CN" altLang="en-US" sz="2800" dirty="0"/>
              <a:t>：</a:t>
            </a:r>
            <a:r>
              <a:rPr lang="en-US" altLang="zh-CN" sz="2800" dirty="0"/>
              <a:t>None</a:t>
            </a:r>
          </a:p>
          <a:p>
            <a:pPr lvl="1"/>
            <a:r>
              <a:rPr lang="en-US" altLang="zh-CN" sz="2800" dirty="0"/>
              <a:t>1</a:t>
            </a:r>
            <a:r>
              <a:rPr lang="zh-CN" altLang="en-US" sz="2800" dirty="0"/>
              <a:t>：</a:t>
            </a:r>
            <a:r>
              <a:rPr lang="en-US" altLang="zh-CN" sz="2800" dirty="0"/>
              <a:t>Partially </a:t>
            </a:r>
            <a:r>
              <a:rPr lang="en-US" altLang="zh-CN" sz="2800" dirty="0" err="1"/>
              <a:t>Eng</a:t>
            </a:r>
            <a:endParaRPr lang="en-US" altLang="zh-CN" sz="2800" dirty="0"/>
          </a:p>
          <a:p>
            <a:pPr lvl="1"/>
            <a:r>
              <a:rPr lang="en-US" altLang="zh-CN" sz="2800" dirty="0"/>
              <a:t>2</a:t>
            </a:r>
            <a:r>
              <a:rPr lang="zh-CN" altLang="en-US" sz="2800" dirty="0"/>
              <a:t>：</a:t>
            </a:r>
            <a:r>
              <a:rPr lang="en-US" altLang="zh-CN" sz="2800" dirty="0"/>
              <a:t>Fully </a:t>
            </a:r>
            <a:r>
              <a:rPr lang="en-US" altLang="zh-CN" sz="2800" dirty="0" err="1"/>
              <a:t>Eng</a:t>
            </a:r>
            <a:endParaRPr lang="en-US" altLang="zh-CN" sz="2800" dirty="0"/>
          </a:p>
          <a:p>
            <a:r>
              <a:rPr lang="zh-CN" altLang="en-US" sz="3200" dirty="0">
                <a:solidFill>
                  <a:schemeClr val="bg1">
                    <a:lumMod val="65000"/>
                  </a:schemeClr>
                </a:solidFill>
              </a:rPr>
              <a:t>怀旧</a:t>
            </a:r>
            <a:r>
              <a:rPr lang="en-US" altLang="zh-CN" sz="3200" dirty="0">
                <a:solidFill>
                  <a:schemeClr val="bg1">
                    <a:lumMod val="65000"/>
                  </a:schemeClr>
                </a:solidFill>
              </a:rPr>
              <a:t>(</a:t>
            </a:r>
            <a:r>
              <a:rPr lang="en-US" altLang="zh-CN" sz="3200" dirty="0" err="1">
                <a:solidFill>
                  <a:schemeClr val="bg1">
                    <a:lumMod val="65000"/>
                  </a:schemeClr>
                </a:solidFill>
              </a:rPr>
              <a:t>nostalgia_label</a:t>
            </a:r>
            <a:r>
              <a:rPr lang="en-US" altLang="zh-CN" sz="3200" dirty="0">
                <a:solidFill>
                  <a:schemeClr val="bg1">
                    <a:lumMod val="65000"/>
                  </a:schemeClr>
                </a:solidFill>
              </a:rPr>
              <a:t>)</a:t>
            </a:r>
          </a:p>
        </p:txBody>
      </p:sp>
      <p:graphicFrame>
        <p:nvGraphicFramePr>
          <p:cNvPr id="4" name="图表 3">
            <a:extLst>
              <a:ext uri="{FF2B5EF4-FFF2-40B4-BE49-F238E27FC236}">
                <a16:creationId xmlns:a16="http://schemas.microsoft.com/office/drawing/2014/main" id="{BAEC9B4F-8704-47FA-9B29-84FED9258CDD}"/>
              </a:ext>
            </a:extLst>
          </p:cNvPr>
          <p:cNvGraphicFramePr>
            <a:graphicFrameLocks/>
          </p:cNvGraphicFramePr>
          <p:nvPr>
            <p:extLst>
              <p:ext uri="{D42A27DB-BD31-4B8C-83A1-F6EECF244321}">
                <p14:modId xmlns:p14="http://schemas.microsoft.com/office/powerpoint/2010/main" val="788187217"/>
              </p:ext>
            </p:extLst>
          </p:nvPr>
        </p:nvGraphicFramePr>
        <p:xfrm>
          <a:off x="6769769" y="1114926"/>
          <a:ext cx="4584032" cy="53779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9241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3670</TotalTime>
  <Words>2629</Words>
  <Application>Microsoft Office PowerPoint</Application>
  <PresentationFormat>宽屏</PresentationFormat>
  <Paragraphs>261</Paragraphs>
  <Slides>32</Slides>
  <Notes>17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等线</vt:lpstr>
      <vt:lpstr>等线 Light</vt:lpstr>
      <vt:lpstr>楷体</vt:lpstr>
      <vt:lpstr>Arial</vt:lpstr>
      <vt:lpstr>calibri</vt:lpstr>
      <vt:lpstr>Wingdings</vt:lpstr>
      <vt:lpstr>Office 主题​​</vt:lpstr>
      <vt:lpstr>Take-out Service Research</vt:lpstr>
      <vt:lpstr>Intro</vt:lpstr>
      <vt:lpstr>Outlines</vt:lpstr>
      <vt:lpstr>Outlines</vt:lpstr>
      <vt:lpstr>数据总览</vt:lpstr>
      <vt:lpstr>Outlines</vt:lpstr>
      <vt:lpstr>数据处理——店名标定</vt:lpstr>
      <vt:lpstr>数据处理——店名标定</vt:lpstr>
      <vt:lpstr>数据处理——店名标定</vt:lpstr>
      <vt:lpstr>数据处理——店名标定</vt:lpstr>
      <vt:lpstr>数据处理——其他因素</vt:lpstr>
      <vt:lpstr>数据处理——其他因素</vt:lpstr>
      <vt:lpstr>数据处理——其他因素</vt:lpstr>
      <vt:lpstr>数据处理——其他因素</vt:lpstr>
      <vt:lpstr>数据处理——其他因素</vt:lpstr>
      <vt:lpstr>Outlines</vt:lpstr>
      <vt:lpstr>数据分析——整体分析</vt:lpstr>
      <vt:lpstr>数据分析——整体分析</vt:lpstr>
      <vt:lpstr>数据分析——整体分析</vt:lpstr>
      <vt:lpstr>数据分析——整体分析</vt:lpstr>
      <vt:lpstr>数据分析——整体分析</vt:lpstr>
      <vt:lpstr>数据分析——分类分析</vt:lpstr>
      <vt:lpstr>PowerPoint 演示文稿</vt:lpstr>
      <vt:lpstr>PowerPoint 演示文稿</vt:lpstr>
      <vt:lpstr>数据分析——分类分析</vt:lpstr>
      <vt:lpstr>PowerPoint 演示文稿</vt:lpstr>
      <vt:lpstr>PowerPoint 演示文稿</vt:lpstr>
      <vt:lpstr>数据分析——分类分析</vt:lpstr>
      <vt:lpstr>PowerPoint 演示文稿</vt:lpstr>
      <vt:lpstr>Outlines</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Take-out Service Proj</dc:title>
  <dc:creator>顾 子欣</dc:creator>
  <cp:lastModifiedBy>顾 子欣</cp:lastModifiedBy>
  <cp:revision>120</cp:revision>
  <dcterms:created xsi:type="dcterms:W3CDTF">2020-12-24T13:27:06Z</dcterms:created>
  <dcterms:modified xsi:type="dcterms:W3CDTF">2020-12-30T10:38:50Z</dcterms:modified>
</cp:coreProperties>
</file>